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48.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8.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47.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Lst>
  <p:sldSz cy="5143500" cx="9144000"/>
  <p:notesSz cx="6858000" cy="9144000"/>
  <p:embeddedFontLst>
    <p:embeddedFont>
      <p:font typeface="Source Code Pro"/>
      <p:regular r:id="rId55"/>
      <p:bold r:id="rId56"/>
      <p:italic r:id="rId57"/>
      <p:boldItalic r:id="rId5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81BF44AB-C6BC-41B1-A80E-3D90F99C94F0}">
  <a:tblStyle styleId="{81BF44AB-C6BC-41B1-A80E-3D90F99C94F0}" styleName="Table_0">
    <a:wholeTbl>
      <a:tcTxStyle>
        <a:font>
          <a:latin typeface="Arial"/>
          <a:ea typeface="Arial"/>
          <a:cs typeface="Arial"/>
        </a:font>
        <a:srgbClr val="000000"/>
      </a:tcTxStyle>
      <a:tcStyle>
        <a:tcBdr>
          <a:left>
            <a:ln cap="flat" cmpd="sng">
              <a:solidFill>
                <a:srgbClr val="1F1F1F"/>
              </a:solidFill>
              <a:prstDash val="solid"/>
              <a:round/>
              <a:headEnd len="sm" w="sm" type="none"/>
              <a:tailEnd len="sm" w="sm" type="none"/>
            </a:ln>
          </a:left>
          <a:right>
            <a:ln cap="flat" cmpd="sng">
              <a:solidFill>
                <a:srgbClr val="1F1F1F"/>
              </a:solidFill>
              <a:prstDash val="solid"/>
              <a:round/>
              <a:headEnd len="sm" w="sm" type="none"/>
              <a:tailEnd len="sm" w="sm" type="none"/>
            </a:ln>
          </a:right>
          <a:top>
            <a:ln cap="flat" cmpd="sng">
              <a:solidFill>
                <a:srgbClr val="1F1F1F"/>
              </a:solidFill>
              <a:prstDash val="solid"/>
              <a:round/>
              <a:headEnd len="sm" w="sm" type="none"/>
              <a:tailEnd len="sm" w="sm" type="none"/>
            </a:ln>
          </a:top>
          <a:bottom>
            <a:ln cap="flat" cmpd="sng">
              <a:solidFill>
                <a:srgbClr val="1F1F1F"/>
              </a:solidFill>
              <a:prstDash val="solid"/>
              <a:round/>
              <a:headEnd len="sm" w="sm" type="none"/>
              <a:tailEnd len="sm" w="sm" type="none"/>
            </a:ln>
          </a:bottom>
          <a:insideH>
            <a:ln cap="flat" cmpd="sng">
              <a:solidFill>
                <a:srgbClr val="1F1F1F"/>
              </a:solidFill>
              <a:prstDash val="solid"/>
              <a:round/>
              <a:headEnd len="sm" w="sm" type="none"/>
              <a:tailEnd len="sm" w="sm" type="none"/>
            </a:ln>
          </a:insideH>
          <a:insideV>
            <a:ln cap="flat" cmpd="sng">
              <a:solidFill>
                <a:srgbClr val="1F1F1F"/>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font" Target="fonts/SourceCodePro-regular.fntdata"/><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font" Target="fonts/SourceCodePro-italic.fntdata"/><Relationship Id="rId12" Type="http://schemas.openxmlformats.org/officeDocument/2006/relationships/slide" Target="slides/slide6.xml"/><Relationship Id="rId56" Type="http://schemas.openxmlformats.org/officeDocument/2006/relationships/font" Target="fonts/SourceCodePro-bold.fntdata"/><Relationship Id="rId15" Type="http://schemas.openxmlformats.org/officeDocument/2006/relationships/slide" Target="slides/slide9.xml"/><Relationship Id="rId14" Type="http://schemas.openxmlformats.org/officeDocument/2006/relationships/slide" Target="slides/slide8.xml"/><Relationship Id="rId58" Type="http://schemas.openxmlformats.org/officeDocument/2006/relationships/font" Target="fonts/SourceCodePro-boldItalic.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3ae0233da6b_0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3ae0233da6b_0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uk">
                <a:solidFill>
                  <a:schemeClr val="dk1"/>
                </a:solidFill>
                <a:latin typeface="Times New Roman"/>
                <a:ea typeface="Times New Roman"/>
                <a:cs typeface="Times New Roman"/>
                <a:sym typeface="Times New Roman"/>
              </a:rPr>
              <a:t>Stegoloader’s main module serves as a flexible platform that loads additional in-memory modules based on what it finds on the infected system. These modules include:</a:t>
            </a:r>
            <a:endParaRPr>
              <a:solidFill>
                <a:schemeClr val="dk1"/>
              </a:solidFill>
              <a:latin typeface="Times New Roman"/>
              <a:ea typeface="Times New Roman"/>
              <a:cs typeface="Times New Roman"/>
              <a:sym typeface="Times New Roman"/>
            </a:endParaRPr>
          </a:p>
          <a:p>
            <a:pPr indent="-298450" lvl="0" marL="457200" rtl="0" algn="just">
              <a:lnSpc>
                <a:spcPct val="150000"/>
              </a:lnSpc>
              <a:spcBef>
                <a:spcPts val="0"/>
              </a:spcBef>
              <a:spcAft>
                <a:spcPts val="0"/>
              </a:spcAft>
              <a:buClr>
                <a:schemeClr val="dk1"/>
              </a:buClr>
              <a:buSzPts val="1100"/>
              <a:buFont typeface="Times New Roman"/>
              <a:buChar char="●"/>
            </a:pPr>
            <a:r>
              <a:rPr b="1" lang="uk">
                <a:solidFill>
                  <a:schemeClr val="dk1"/>
                </a:solidFill>
                <a:latin typeface="Times New Roman"/>
                <a:ea typeface="Times New Roman"/>
                <a:cs typeface="Times New Roman"/>
                <a:sym typeface="Times New Roman"/>
              </a:rPr>
              <a:t>Pony Password Stealer</a:t>
            </a:r>
            <a:r>
              <a:rPr lang="uk">
                <a:solidFill>
                  <a:schemeClr val="dk1"/>
                </a:solidFill>
                <a:latin typeface="Times New Roman"/>
                <a:ea typeface="Times New Roman"/>
                <a:cs typeface="Times New Roman"/>
                <a:sym typeface="Times New Roman"/>
              </a:rPr>
              <a:t>: Collects credentials for common services (e.g., email, FTP, SSH) and sends them back through the malware’s command-and-control channel.</a:t>
            </a:r>
            <a:endParaRPr>
              <a:solidFill>
                <a:schemeClr val="dk1"/>
              </a:solidFill>
              <a:latin typeface="Times New Roman"/>
              <a:ea typeface="Times New Roman"/>
              <a:cs typeface="Times New Roman"/>
              <a:sym typeface="Times New Roman"/>
            </a:endParaRPr>
          </a:p>
          <a:p>
            <a:pPr indent="-298450" lvl="0" marL="457200" rtl="0" algn="just">
              <a:lnSpc>
                <a:spcPct val="150000"/>
              </a:lnSpc>
              <a:spcBef>
                <a:spcPts val="0"/>
              </a:spcBef>
              <a:spcAft>
                <a:spcPts val="0"/>
              </a:spcAft>
              <a:buClr>
                <a:schemeClr val="dk1"/>
              </a:buClr>
              <a:buSzPts val="1100"/>
              <a:buFont typeface="Times New Roman"/>
              <a:buChar char="●"/>
            </a:pPr>
            <a:r>
              <a:rPr b="1" lang="uk">
                <a:solidFill>
                  <a:schemeClr val="dk1"/>
                </a:solidFill>
                <a:latin typeface="Times New Roman"/>
                <a:ea typeface="Times New Roman"/>
                <a:cs typeface="Times New Roman"/>
                <a:sym typeface="Times New Roman"/>
              </a:rPr>
              <a:t>Geolocation Module</a:t>
            </a:r>
            <a:r>
              <a:rPr lang="uk">
                <a:solidFill>
                  <a:schemeClr val="dk1"/>
                </a:solidFill>
                <a:latin typeface="Times New Roman"/>
                <a:ea typeface="Times New Roman"/>
                <a:cs typeface="Times New Roman"/>
                <a:sym typeface="Times New Roman"/>
              </a:rPr>
              <a:t>: Uses built-in browser automation to visit public IP-lookup sites (ip2location.com and whoer.net) and gathers location details, which are then sent to the C2 server.</a:t>
            </a:r>
            <a:endParaRPr>
              <a:solidFill>
                <a:schemeClr val="dk1"/>
              </a:solidFill>
              <a:latin typeface="Times New Roman"/>
              <a:ea typeface="Times New Roman"/>
              <a:cs typeface="Times New Roman"/>
              <a:sym typeface="Times New Roman"/>
            </a:endParaRPr>
          </a:p>
          <a:p>
            <a:pPr indent="-298450" lvl="0" marL="457200" rtl="0" algn="just">
              <a:lnSpc>
                <a:spcPct val="150000"/>
              </a:lnSpc>
              <a:spcBef>
                <a:spcPts val="0"/>
              </a:spcBef>
              <a:spcAft>
                <a:spcPts val="0"/>
              </a:spcAft>
              <a:buClr>
                <a:schemeClr val="dk1"/>
              </a:buClr>
              <a:buSzPts val="1100"/>
              <a:buFont typeface="Times New Roman"/>
              <a:buChar char="●"/>
            </a:pPr>
            <a:r>
              <a:rPr b="1" lang="uk">
                <a:solidFill>
                  <a:schemeClr val="dk1"/>
                </a:solidFill>
                <a:latin typeface="Times New Roman"/>
                <a:ea typeface="Times New Roman"/>
                <a:cs typeface="Times New Roman"/>
                <a:sym typeface="Times New Roman"/>
              </a:rPr>
              <a:t>Recent Documents Module</a:t>
            </a:r>
            <a:r>
              <a:rPr lang="uk">
                <a:solidFill>
                  <a:schemeClr val="dk1"/>
                </a:solidFill>
                <a:latin typeface="Times New Roman"/>
                <a:ea typeface="Times New Roman"/>
                <a:cs typeface="Times New Roman"/>
                <a:sym typeface="Times New Roman"/>
              </a:rPr>
              <a:t>: Locates the system’s “Recent Files” folder, collects information about recently accessed documents, and reports this back to the operators.</a:t>
            </a:r>
            <a:endParaRPr>
              <a:solidFill>
                <a:schemeClr val="dk1"/>
              </a:solidFill>
              <a:latin typeface="Times New Roman"/>
              <a:ea typeface="Times New Roman"/>
              <a:cs typeface="Times New Roman"/>
              <a:sym typeface="Times New Roman"/>
            </a:endParaRPr>
          </a:p>
          <a:p>
            <a:pPr indent="-298450" lvl="0" marL="457200" rtl="0" algn="just">
              <a:lnSpc>
                <a:spcPct val="150000"/>
              </a:lnSpc>
              <a:spcBef>
                <a:spcPts val="0"/>
              </a:spcBef>
              <a:spcAft>
                <a:spcPts val="0"/>
              </a:spcAft>
              <a:buClr>
                <a:schemeClr val="dk1"/>
              </a:buClr>
              <a:buSzPts val="1100"/>
              <a:buFont typeface="Times New Roman"/>
              <a:buChar char="●"/>
            </a:pPr>
            <a:r>
              <a:rPr b="1" lang="uk">
                <a:solidFill>
                  <a:schemeClr val="dk1"/>
                </a:solidFill>
                <a:latin typeface="Times New Roman"/>
                <a:ea typeface="Times New Roman"/>
                <a:cs typeface="Times New Roman"/>
                <a:sym typeface="Times New Roman"/>
              </a:rPr>
              <a:t>IDA-Related Module</a:t>
            </a:r>
            <a:r>
              <a:rPr lang="uk">
                <a:solidFill>
                  <a:schemeClr val="dk1"/>
                </a:solidFill>
                <a:latin typeface="Times New Roman"/>
                <a:ea typeface="Times New Roman"/>
                <a:cs typeface="Times New Roman"/>
                <a:sym typeface="Times New Roman"/>
              </a:rPr>
              <a:t>: If the IDA reverse-engineering tool is detected, Stegoloader can load a dedicated module that gathers IDA-related files and configuration data and uploads them through a separate C2 channel.</a:t>
            </a:r>
            <a:endParaRPr>
              <a:solidFill>
                <a:schemeClr val="dk1"/>
              </a:solidFill>
              <a:latin typeface="Times New Roman"/>
              <a:ea typeface="Times New Roman"/>
              <a:cs typeface="Times New Roman"/>
              <a:sym typeface="Times New Roman"/>
            </a:endParaRPr>
          </a:p>
          <a:p>
            <a:pPr indent="0" lvl="0" marL="0" rtl="0" algn="just">
              <a:lnSpc>
                <a:spcPct val="150000"/>
              </a:lnSpc>
              <a:spcBef>
                <a:spcPts val="0"/>
              </a:spcBef>
              <a:spcAft>
                <a:spcPts val="0"/>
              </a:spcAft>
              <a:buNone/>
            </a:pPr>
            <a:r>
              <a:rPr lang="uk">
                <a:solidFill>
                  <a:schemeClr val="dk1"/>
                </a:solidFill>
                <a:latin typeface="Times New Roman"/>
                <a:ea typeface="Times New Roman"/>
                <a:cs typeface="Times New Roman"/>
                <a:sym typeface="Times New Roman"/>
              </a:rPr>
              <a:t>Overall, these modules demonstrate how Stegoloader adapts its behavior based on the victim system to gather targeted information.</a:t>
            </a:r>
            <a:endParaRPr>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3ae0233da6b_0_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3ae0233da6b_0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uk">
                <a:solidFill>
                  <a:schemeClr val="dk1"/>
                </a:solidFill>
                <a:latin typeface="Times New Roman"/>
                <a:ea typeface="Times New Roman"/>
                <a:cs typeface="Times New Roman"/>
                <a:sym typeface="Times New Roman"/>
              </a:rPr>
              <a:t>So, how to notice the Stegoloader?</a:t>
            </a:r>
            <a:endParaRPr>
              <a:solidFill>
                <a:schemeClr val="dk1"/>
              </a:solidFill>
              <a:latin typeface="Times New Roman"/>
              <a:ea typeface="Times New Roman"/>
              <a:cs typeface="Times New Roman"/>
              <a:sym typeface="Times New Roman"/>
            </a:endParaRPr>
          </a:p>
          <a:p>
            <a:pPr indent="-298450" lvl="0" marL="457200" rtl="0" algn="just">
              <a:lnSpc>
                <a:spcPct val="150000"/>
              </a:lnSpc>
              <a:spcBef>
                <a:spcPts val="0"/>
              </a:spcBef>
              <a:spcAft>
                <a:spcPts val="0"/>
              </a:spcAft>
              <a:buClr>
                <a:schemeClr val="dk1"/>
              </a:buClr>
              <a:buSzPts val="1100"/>
              <a:buFont typeface="Times New Roman"/>
              <a:buChar char="●"/>
            </a:pPr>
            <a:r>
              <a:rPr lang="uk">
                <a:solidFill>
                  <a:schemeClr val="dk1"/>
                </a:solidFill>
                <a:latin typeface="Times New Roman"/>
                <a:ea typeface="Times New Roman"/>
                <a:cs typeface="Times New Roman"/>
                <a:sym typeface="Times New Roman"/>
              </a:rPr>
              <a:t>Monitor Network Traffic: HTTP GET/POST requests to well-known C2 URLs with RC4-encrypted payloads</a:t>
            </a:r>
            <a:endParaRPr>
              <a:solidFill>
                <a:schemeClr val="dk1"/>
              </a:solidFill>
              <a:latin typeface="Times New Roman"/>
              <a:ea typeface="Times New Roman"/>
              <a:cs typeface="Times New Roman"/>
              <a:sym typeface="Times New Roman"/>
            </a:endParaRPr>
          </a:p>
          <a:p>
            <a:pPr indent="-298450" lvl="0" marL="457200" rtl="0" algn="just">
              <a:lnSpc>
                <a:spcPct val="150000"/>
              </a:lnSpc>
              <a:spcBef>
                <a:spcPts val="0"/>
              </a:spcBef>
              <a:spcAft>
                <a:spcPts val="0"/>
              </a:spcAft>
              <a:buClr>
                <a:schemeClr val="dk1"/>
              </a:buClr>
              <a:buSzPts val="1100"/>
              <a:buFont typeface="Times New Roman"/>
              <a:buChar char="●"/>
            </a:pPr>
            <a:r>
              <a:rPr lang="uk">
                <a:solidFill>
                  <a:schemeClr val="dk1"/>
                </a:solidFill>
                <a:latin typeface="Times New Roman"/>
                <a:ea typeface="Times New Roman"/>
                <a:cs typeface="Times New Roman"/>
                <a:sym typeface="Times New Roman"/>
              </a:rPr>
              <a:t>Since it can download some </a:t>
            </a:r>
            <a:r>
              <a:rPr lang="uk">
                <a:solidFill>
                  <a:schemeClr val="dk1"/>
                </a:solidFill>
                <a:latin typeface="Times New Roman"/>
                <a:ea typeface="Times New Roman"/>
                <a:cs typeface="Times New Roman"/>
                <a:sym typeface="Times New Roman"/>
              </a:rPr>
              <a:t>additional</a:t>
            </a:r>
            <a:r>
              <a:rPr lang="uk">
                <a:solidFill>
                  <a:schemeClr val="dk1"/>
                </a:solidFill>
                <a:latin typeface="Times New Roman"/>
                <a:ea typeface="Times New Roman"/>
                <a:cs typeface="Times New Roman"/>
                <a:sym typeface="Times New Roman"/>
              </a:rPr>
              <a:t> files or malware: we can look for specific </a:t>
            </a:r>
            <a:r>
              <a:rPr lang="uk">
                <a:solidFill>
                  <a:schemeClr val="dk1"/>
                </a:solidFill>
                <a:latin typeface="Times New Roman"/>
                <a:ea typeface="Times New Roman"/>
                <a:cs typeface="Times New Roman"/>
                <a:sym typeface="Times New Roman"/>
              </a:rPr>
              <a:t>programs</a:t>
            </a:r>
            <a:r>
              <a:rPr lang="uk">
                <a:solidFill>
                  <a:schemeClr val="dk1"/>
                </a:solidFill>
                <a:latin typeface="Times New Roman"/>
                <a:ea typeface="Times New Roman"/>
                <a:cs typeface="Times New Roman"/>
                <a:sym typeface="Times New Roman"/>
              </a:rPr>
              <a:t> hash or filenames</a:t>
            </a:r>
            <a:endParaRPr>
              <a:solidFill>
                <a:schemeClr val="dk1"/>
              </a:solidFill>
              <a:latin typeface="Times New Roman"/>
              <a:ea typeface="Times New Roman"/>
              <a:cs typeface="Times New Roman"/>
              <a:sym typeface="Times New Roman"/>
            </a:endParaRPr>
          </a:p>
          <a:p>
            <a:pPr indent="-298450" lvl="1" marL="914400" rtl="0" algn="just">
              <a:lnSpc>
                <a:spcPct val="150000"/>
              </a:lnSpc>
              <a:spcBef>
                <a:spcPts val="0"/>
              </a:spcBef>
              <a:spcAft>
                <a:spcPts val="0"/>
              </a:spcAft>
              <a:buClr>
                <a:schemeClr val="dk1"/>
              </a:buClr>
              <a:buSzPts val="1100"/>
              <a:buFont typeface="Times New Roman"/>
              <a:buChar char="○"/>
            </a:pPr>
            <a:r>
              <a:rPr lang="uk">
                <a:solidFill>
                  <a:schemeClr val="dk1"/>
                </a:solidFill>
                <a:latin typeface="Times New Roman"/>
                <a:ea typeface="Times New Roman"/>
                <a:cs typeface="Times New Roman"/>
                <a:sym typeface="Times New Roman"/>
              </a:rPr>
              <a:t>For example — Piracy-related executables like Avanquest_PowerDesk_9_0_1_10.exe</a:t>
            </a:r>
            <a:endParaRPr>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3ae0233da6b_0_1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3ae0233da6b_0_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uk">
                <a:solidFill>
                  <a:schemeClr val="dk1"/>
                </a:solidFill>
                <a:latin typeface="Times New Roman"/>
                <a:ea typeface="Times New Roman"/>
                <a:cs typeface="Times New Roman"/>
                <a:sym typeface="Times New Roman"/>
              </a:rPr>
              <a:t>Stegoloader is a stealthy, modular threat that hides its payloads inside image files and avoids leaving traces on disk. Its focus on stealing credentials and targeting valuable tools shows that it is designed for high-impact data theft and financial gain.</a:t>
            </a:r>
            <a:endParaRPr>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3ae2a000d10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3ae2a000d10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uk">
                <a:solidFill>
                  <a:schemeClr val="dk1"/>
                </a:solidFill>
                <a:latin typeface="Times New Roman"/>
                <a:ea typeface="Times New Roman"/>
                <a:cs typeface="Times New Roman"/>
                <a:sym typeface="Times New Roman"/>
              </a:rPr>
              <a:t>Stegoloader, discovered in 2013, is a stealth-focused malware family that hides its core code inside normal-looking PNG images using digital steganography. Identified by Dell SecureWorks CTU, it functions mainly as an information stealer, collecting items like passwords, system details, and software licenses, and can also deliver additional malware. Some variants have been observed installing the Vundo malware after data theft to further profit from compromised systems.</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3ae2a000d10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3ae2a000d10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uk">
                <a:solidFill>
                  <a:schemeClr val="dk1"/>
                </a:solidFill>
                <a:latin typeface="Times New Roman"/>
                <a:ea typeface="Times New Roman"/>
                <a:cs typeface="Times New Roman"/>
                <a:sym typeface="Times New Roman"/>
              </a:rPr>
              <a:t>Stegoloader, discovered in 2013, is a stealth-focused malware family that hides its core code inside normal-looking PNG images using digital steganography. Identified by Dell SecureWorks CTU, it functions mainly as an information stealer, collecting items like passwords, system details, and software licenses, and can also deliver additional malware. Some variants have been observed installing the Vundo malware after data theft to further profit from compromised systems.</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3ae2a000d10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3ae2a000d10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uk">
                <a:solidFill>
                  <a:schemeClr val="dk1"/>
                </a:solidFill>
                <a:latin typeface="Times New Roman"/>
                <a:ea typeface="Times New Roman"/>
                <a:cs typeface="Times New Roman"/>
                <a:sym typeface="Times New Roman"/>
              </a:rPr>
              <a:t>Stegoloader, discovered in 2013, is a stealth-focused malware family that hides its core code inside normal-looking PNG images using digital steganography. Identified by Dell SecureWorks CTU, it functions mainly as an information stealer, collecting items like passwords, system details, and software licenses, and can also deliver additional malware. Some variants have been observed installing the Vundo malware after data theft to further profit from compromised systems.</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3ae2a000d10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3ae2a000d10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uk">
                <a:solidFill>
                  <a:schemeClr val="dk1"/>
                </a:solidFill>
                <a:latin typeface="Times New Roman"/>
                <a:ea typeface="Times New Roman"/>
                <a:cs typeface="Times New Roman"/>
                <a:sym typeface="Times New Roman"/>
              </a:rPr>
              <a:t>Stegoloader, discovered in 2013, is a stealth-focused malware family that hides its core code inside normal-looking PNG images using digital steganography. Identified by Dell SecureWorks CTU, it functions mainly as an information stealer, collecting items like passwords, system details, and software licenses, and can also deliver additional malware. Some variants have been observed installing the Vundo malware after data theft to further profit from compromised systems.</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3ae2a000d10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3ae2a000d10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uk">
                <a:solidFill>
                  <a:schemeClr val="dk1"/>
                </a:solidFill>
                <a:latin typeface="Times New Roman"/>
                <a:ea typeface="Times New Roman"/>
                <a:cs typeface="Times New Roman"/>
                <a:sym typeface="Times New Roman"/>
              </a:rPr>
              <a:t>Stegoloader, discovered in 2013, is a stealth-focused malware family that hides its core code inside normal-looking PNG images using digital steganography. Identified by Dell SecureWorks CTU, it functions mainly as an information stealer, collecting items like passwords, system details, and software licenses, and can also deliver additional malware. Some variants have been observed installing the Vundo malware after data theft to further profit from compromised systems.</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3ae0233da6b_0_3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3ae0233da6b_0_3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uk">
                <a:solidFill>
                  <a:schemeClr val="dk1"/>
                </a:solidFill>
                <a:latin typeface="Times New Roman"/>
                <a:ea typeface="Times New Roman"/>
                <a:cs typeface="Times New Roman"/>
                <a:sym typeface="Times New Roman"/>
              </a:rPr>
              <a:t>These two examples aren’t unique instances. Many similar malware, such as the AdGholas malvertising operation, which we do not go into detail about in this report, take advantage of this blind spot. The Industrialist application of the technique is represented by AdGholas (sometimes linked to Lurk), where the threat actor bought real ad space on trustworthy websites and used image-based steganography to hide malicious JavaScript inside banner ads to reroute a large number of users to exploit kits, proving the scalability of the technique.</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3ae0233da6b_0_2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3ae0233da6b_0_2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uk"/>
              <a:t>Danyil</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g3ae0233da6b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3ae0233da6b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3ae0233da6b_0_2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3ae0233da6b_0_2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uk"/>
              <a:t>We made two </a:t>
            </a:r>
            <a:r>
              <a:rPr lang="uk"/>
              <a:t>experiments</a:t>
            </a:r>
            <a:r>
              <a:rPr lang="uk"/>
              <a:t>:</a:t>
            </a:r>
            <a:endParaRPr/>
          </a:p>
          <a:p>
            <a:pPr indent="-298450" lvl="0" marL="457200" rtl="0" algn="l">
              <a:spcBef>
                <a:spcPts val="0"/>
              </a:spcBef>
              <a:spcAft>
                <a:spcPts val="0"/>
              </a:spcAft>
              <a:buSzPts val="1100"/>
              <a:buChar char="-"/>
            </a:pPr>
            <a:r>
              <a:rPr lang="uk"/>
              <a:t>One is just the basic </a:t>
            </a:r>
            <a:r>
              <a:rPr b="1" lang="uk"/>
              <a:t>“Append” Method</a:t>
            </a:r>
            <a:r>
              <a:rPr lang="uk"/>
              <a:t> – Adding EICAR file to the end of the infected file.</a:t>
            </a:r>
            <a:endParaRPr/>
          </a:p>
          <a:p>
            <a:pPr indent="-298450" lvl="0" marL="457200" rtl="0" algn="l">
              <a:spcBef>
                <a:spcPts val="0"/>
              </a:spcBef>
              <a:spcAft>
                <a:spcPts val="0"/>
              </a:spcAft>
              <a:buSzPts val="1100"/>
              <a:buChar char="-"/>
            </a:pPr>
            <a:r>
              <a:rPr lang="uk"/>
              <a:t>Second is </a:t>
            </a:r>
            <a:r>
              <a:rPr b="1" lang="uk"/>
              <a:t>“Embedding” Method</a:t>
            </a:r>
            <a:r>
              <a:rPr lang="uk"/>
              <a:t> – Hide EICAR file in the file, encrypted by </a:t>
            </a:r>
            <a:r>
              <a:rPr lang="uk"/>
              <a:t>stenographic</a:t>
            </a:r>
            <a:r>
              <a:rPr lang="uk"/>
              <a:t> tool</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3ae0233da6b_0_2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3ae0233da6b_0_2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uk">
                <a:latin typeface="Times New Roman"/>
                <a:ea typeface="Times New Roman"/>
                <a:cs typeface="Times New Roman"/>
                <a:sym typeface="Times New Roman"/>
              </a:rPr>
              <a:t>EICAR Standard Anti-Virus Test File.</a:t>
            </a:r>
            <a:r>
              <a:rPr lang="uk">
                <a:latin typeface="Times New Roman"/>
                <a:ea typeface="Times New Roman"/>
                <a:cs typeface="Times New Roman"/>
                <a:sym typeface="Times New Roman"/>
              </a:rPr>
              <a:t> This text string is a test file for antiviruses.</a:t>
            </a:r>
            <a:endParaRPr>
              <a:latin typeface="Times New Roman"/>
              <a:ea typeface="Times New Roman"/>
              <a:cs typeface="Times New Roman"/>
              <a:sym typeface="Times New Roman"/>
            </a:endParaRPr>
          </a:p>
          <a:p>
            <a:pPr indent="0" lvl="0" marL="0" rtl="0" algn="l">
              <a:spcBef>
                <a:spcPts val="0"/>
              </a:spcBef>
              <a:spcAft>
                <a:spcPts val="0"/>
              </a:spcAft>
              <a:buNone/>
            </a:pPr>
            <a:r>
              <a:t/>
            </a:r>
            <a:endParaRPr>
              <a:latin typeface="Times New Roman"/>
              <a:ea typeface="Times New Roman"/>
              <a:cs typeface="Times New Roman"/>
              <a:sym typeface="Times New Roman"/>
            </a:endParaRPr>
          </a:p>
          <a:p>
            <a:pPr indent="0" lvl="0" marL="0" rtl="0" algn="l">
              <a:spcBef>
                <a:spcPts val="0"/>
              </a:spcBef>
              <a:spcAft>
                <a:spcPts val="0"/>
              </a:spcAft>
              <a:buNone/>
            </a:pPr>
            <a:r>
              <a:rPr lang="uk">
                <a:latin typeface="Times New Roman"/>
                <a:ea typeface="Times New Roman"/>
                <a:cs typeface="Times New Roman"/>
                <a:sym typeface="Times New Roman"/>
              </a:rPr>
              <a:t>If the antivirus sees this </a:t>
            </a:r>
            <a:r>
              <a:rPr lang="uk">
                <a:latin typeface="Times New Roman"/>
                <a:ea typeface="Times New Roman"/>
                <a:cs typeface="Times New Roman"/>
                <a:sym typeface="Times New Roman"/>
              </a:rPr>
              <a:t>chapter</a:t>
            </a:r>
            <a:r>
              <a:rPr lang="uk">
                <a:latin typeface="Times New Roman"/>
                <a:ea typeface="Times New Roman"/>
                <a:cs typeface="Times New Roman"/>
                <a:sym typeface="Times New Roman"/>
              </a:rPr>
              <a:t> sequence in a file it marks this file as virus.</a:t>
            </a:r>
            <a:endParaRPr>
              <a:latin typeface="Times New Roman"/>
              <a:ea typeface="Times New Roman"/>
              <a:cs typeface="Times New Roman"/>
              <a:sym typeface="Times New Roman"/>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3ae0233da6b_0_2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3ae0233da6b_0_2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uk">
                <a:latin typeface="Times New Roman"/>
                <a:ea typeface="Times New Roman"/>
                <a:cs typeface="Times New Roman"/>
                <a:sym typeface="Times New Roman"/>
              </a:rPr>
              <a:t>This approach takes advantage of how image formats work. Viewers only read data up to the file’s official end marker, so any extra content added afterward is ignored visually but still stored inside the file. This recreates an early, unsophisticated method of hiding data within images.</a:t>
            </a:r>
            <a:endParaRPr>
              <a:latin typeface="Times New Roman"/>
              <a:ea typeface="Times New Roman"/>
              <a:cs typeface="Times New Roman"/>
              <a:sym typeface="Times New Roman"/>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3ae0233da6b_0_2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3ae0233da6b_0_2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uk">
                <a:latin typeface="Times New Roman"/>
                <a:ea typeface="Times New Roman"/>
                <a:cs typeface="Times New Roman"/>
                <a:sym typeface="Times New Roman"/>
              </a:rPr>
              <a:t>Append eicar.com.txt to the end of the image.jpg file using this command</a:t>
            </a:r>
            <a:endParaRPr>
              <a:latin typeface="Times New Roman"/>
              <a:ea typeface="Times New Roman"/>
              <a:cs typeface="Times New Roman"/>
              <a:sym typeface="Times New Roman"/>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3ae0233da6b_0_2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3ae0233da6b_0_2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uk">
                <a:latin typeface="Times New Roman"/>
                <a:ea typeface="Times New Roman"/>
                <a:cs typeface="Times New Roman"/>
                <a:sym typeface="Times New Roman"/>
              </a:rPr>
              <a:t>Results</a:t>
            </a:r>
            <a:endParaRPr>
              <a:latin typeface="Times New Roman"/>
              <a:ea typeface="Times New Roman"/>
              <a:cs typeface="Times New Roman"/>
              <a:sym typeface="Times New Roman"/>
            </a:endParaRPr>
          </a:p>
          <a:p>
            <a:pPr indent="-298450" lvl="0" marL="457200" rtl="0" algn="l">
              <a:spcBef>
                <a:spcPts val="0"/>
              </a:spcBef>
              <a:spcAft>
                <a:spcPts val="0"/>
              </a:spcAft>
              <a:buSzPts val="1100"/>
              <a:buFont typeface="Times New Roman"/>
              <a:buChar char="-"/>
            </a:pPr>
            <a:r>
              <a:rPr b="1" lang="uk">
                <a:latin typeface="Times New Roman"/>
                <a:ea typeface="Times New Roman"/>
                <a:cs typeface="Times New Roman"/>
                <a:sym typeface="Times New Roman"/>
              </a:rPr>
              <a:t>Visual Inspection</a:t>
            </a:r>
            <a:r>
              <a:rPr lang="uk">
                <a:latin typeface="Times New Roman"/>
                <a:ea typeface="Times New Roman"/>
                <a:cs typeface="Times New Roman"/>
                <a:sym typeface="Times New Roman"/>
              </a:rPr>
              <a:t>: When open the image in a standard image viewer, infected_image_append.jpg renders correctly. The image is not corrupted.</a:t>
            </a:r>
            <a:endParaRPr>
              <a:latin typeface="Times New Roman"/>
              <a:ea typeface="Times New Roman"/>
              <a:cs typeface="Times New Roman"/>
              <a:sym typeface="Times New Roman"/>
            </a:endParaRPr>
          </a:p>
          <a:p>
            <a:pPr indent="-298450" lvl="0" marL="457200" rtl="0" algn="l">
              <a:spcBef>
                <a:spcPts val="0"/>
              </a:spcBef>
              <a:spcAft>
                <a:spcPts val="0"/>
              </a:spcAft>
              <a:buSzPts val="1100"/>
              <a:buFont typeface="Times New Roman"/>
              <a:buChar char="-"/>
            </a:pPr>
            <a:r>
              <a:rPr b="1" lang="uk">
                <a:latin typeface="Times New Roman"/>
                <a:ea typeface="Times New Roman"/>
                <a:cs typeface="Times New Roman"/>
                <a:sym typeface="Times New Roman"/>
              </a:rPr>
              <a:t>Forensic Analysis</a:t>
            </a:r>
            <a:r>
              <a:rPr lang="uk">
                <a:latin typeface="Times New Roman"/>
                <a:ea typeface="Times New Roman"/>
                <a:cs typeface="Times New Roman"/>
                <a:sym typeface="Times New Roman"/>
              </a:rPr>
              <a:t>: </a:t>
            </a:r>
            <a:r>
              <a:rPr lang="uk">
                <a:solidFill>
                  <a:schemeClr val="dk1"/>
                </a:solidFill>
                <a:latin typeface="Times New Roman"/>
                <a:ea typeface="Times New Roman"/>
                <a:cs typeface="Times New Roman"/>
                <a:sym typeface="Times New Roman"/>
              </a:rPr>
              <a:t>When open the image</a:t>
            </a:r>
            <a:r>
              <a:rPr lang="uk">
                <a:latin typeface="Times New Roman"/>
                <a:ea typeface="Times New Roman"/>
                <a:cs typeface="Times New Roman"/>
                <a:sym typeface="Times New Roman"/>
              </a:rPr>
              <a:t> using a text editor (or cat/nano command).  While the image data appeared as gibberish, scrolling to the very bottom of the file revealed the plaintext EICAR string.</a:t>
            </a:r>
            <a:endParaRPr>
              <a:latin typeface="Times New Roman"/>
              <a:ea typeface="Times New Roman"/>
              <a:cs typeface="Times New Roman"/>
              <a:sym typeface="Times New Roman"/>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3ae0233da6b_0_2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3ae0233da6b_0_2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uk">
                <a:latin typeface="Times New Roman"/>
                <a:ea typeface="Times New Roman"/>
                <a:cs typeface="Times New Roman"/>
                <a:sym typeface="Times New Roman"/>
              </a:rPr>
              <a:t>At the end of the </a:t>
            </a:r>
            <a:r>
              <a:rPr b="1" lang="uk">
                <a:latin typeface="Times New Roman"/>
                <a:ea typeface="Times New Roman"/>
                <a:cs typeface="Times New Roman"/>
                <a:sym typeface="Times New Roman"/>
              </a:rPr>
              <a:t>infected_image_append.jpg</a:t>
            </a:r>
            <a:r>
              <a:rPr lang="uk">
                <a:latin typeface="Times New Roman"/>
                <a:ea typeface="Times New Roman"/>
                <a:cs typeface="Times New Roman"/>
                <a:sym typeface="Times New Roman"/>
              </a:rPr>
              <a:t> we can see the </a:t>
            </a:r>
            <a:r>
              <a:rPr b="1" lang="uk">
                <a:latin typeface="Times New Roman"/>
                <a:ea typeface="Times New Roman"/>
                <a:cs typeface="Times New Roman"/>
                <a:sym typeface="Times New Roman"/>
              </a:rPr>
              <a:t>EICAR String</a:t>
            </a:r>
            <a:endParaRPr b="1">
              <a:latin typeface="Times New Roman"/>
              <a:ea typeface="Times New Roman"/>
              <a:cs typeface="Times New Roman"/>
              <a:sym typeface="Times New Roman"/>
            </a:endParaRPr>
          </a:p>
          <a:p>
            <a:pPr indent="0" lvl="0" marL="0" rtl="0" algn="l">
              <a:spcBef>
                <a:spcPts val="0"/>
              </a:spcBef>
              <a:spcAft>
                <a:spcPts val="0"/>
              </a:spcAft>
              <a:buNone/>
            </a:pPr>
            <a:r>
              <a:t/>
            </a:r>
            <a:endParaRPr>
              <a:latin typeface="Times New Roman"/>
              <a:ea typeface="Times New Roman"/>
              <a:cs typeface="Times New Roman"/>
              <a:sym typeface="Times New Roman"/>
            </a:endParaRPr>
          </a:p>
          <a:p>
            <a:pPr indent="0" lvl="0" marL="0" rtl="0" algn="l">
              <a:spcBef>
                <a:spcPts val="0"/>
              </a:spcBef>
              <a:spcAft>
                <a:spcPts val="0"/>
              </a:spcAft>
              <a:buNone/>
            </a:pPr>
            <a:r>
              <a:rPr lang="uk">
                <a:latin typeface="Times New Roman"/>
                <a:ea typeface="Times New Roman"/>
                <a:cs typeface="Times New Roman"/>
                <a:sym typeface="Times New Roman"/>
              </a:rPr>
              <a:t>This method is functionally successful but forensically ineffective. The file size increased exactly proportionally to the size of the text file. Because the EICAR string is not encrypted or obfuscated, simple signature-based antivirus scans would detect it without difficulty.</a:t>
            </a:r>
            <a:endParaRPr>
              <a:latin typeface="Times New Roman"/>
              <a:ea typeface="Times New Roman"/>
              <a:cs typeface="Times New Roman"/>
              <a:sym typeface="Times New Roman"/>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3ae0233da6b_0_2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3ae0233da6b_0_2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uk">
                <a:latin typeface="Times New Roman"/>
                <a:ea typeface="Times New Roman"/>
                <a:cs typeface="Times New Roman"/>
                <a:sym typeface="Times New Roman"/>
              </a:rPr>
              <a:t>Using a Hex Editor, the file structure of the image was examined to confirm the "append" method. Normally, a JPEG ends with the byte sequence FF D9, but in the infected file, data continued beyond this marker. This trailing data is a key indicator of compromise, making the attack method easy to detect with automated scripts that flag any JPEG files that don't end at FF D9.</a:t>
            </a:r>
            <a:endParaRPr>
              <a:latin typeface="Times New Roman"/>
              <a:ea typeface="Times New Roman"/>
              <a:cs typeface="Times New Roman"/>
              <a:sym typeface="Times New Roman"/>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3ae0233da6b_0_3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3ae0233da6b_0_3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3ae0233da6b_0_3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3ae0233da6b_0_3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uk">
                <a:latin typeface="Times New Roman"/>
                <a:ea typeface="Times New Roman"/>
                <a:cs typeface="Times New Roman"/>
                <a:sym typeface="Times New Roman"/>
              </a:rPr>
              <a:t>This method simulates Stegoloader's more sophisticated approach by embedding the payload directly within the image’s pixel data, rather than appending it to the end of the file. Using a steganography tool, the payload is encrypted and spread across the image, making it undetectable to basic text editors and more difficult to extract.</a:t>
            </a:r>
            <a:endParaRPr>
              <a:latin typeface="Times New Roman"/>
              <a:ea typeface="Times New Roman"/>
              <a:cs typeface="Times New Roman"/>
              <a:sym typeface="Times New Roman"/>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3ae0233da6b_0_3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3ae0233da6b_0_3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uk">
                <a:latin typeface="Times New Roman"/>
                <a:ea typeface="Times New Roman"/>
                <a:cs typeface="Times New Roman"/>
                <a:sym typeface="Times New Roman"/>
              </a:rPr>
              <a:t>Embed</a:t>
            </a:r>
            <a:r>
              <a:rPr lang="uk">
                <a:latin typeface="Times New Roman"/>
                <a:ea typeface="Times New Roman"/>
                <a:cs typeface="Times New Roman"/>
                <a:sym typeface="Times New Roman"/>
              </a:rPr>
              <a:t> eicar.com.txt into the image.jpg file using steghide</a:t>
            </a:r>
            <a:endParaRPr>
              <a:latin typeface="Times New Roman"/>
              <a:ea typeface="Times New Roman"/>
              <a:cs typeface="Times New Roman"/>
              <a:sym typeface="Times New Roman"/>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3ae2e5f7657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3ae2e5f7657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uk">
                <a:solidFill>
                  <a:schemeClr val="dk1"/>
                </a:solidFill>
              </a:rPr>
              <a:t>Illia</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3ae0233da6b_0_3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3ae0233da6b_0_3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uk">
                <a:latin typeface="Times New Roman"/>
                <a:ea typeface="Times New Roman"/>
                <a:cs typeface="Times New Roman"/>
                <a:sym typeface="Times New Roman"/>
              </a:rPr>
              <a:t>Results</a:t>
            </a:r>
            <a:endParaRPr>
              <a:latin typeface="Times New Roman"/>
              <a:ea typeface="Times New Roman"/>
              <a:cs typeface="Times New Roman"/>
              <a:sym typeface="Times New Roman"/>
            </a:endParaRPr>
          </a:p>
          <a:p>
            <a:pPr indent="-298450" lvl="0" marL="457200" rtl="0" algn="l">
              <a:spcBef>
                <a:spcPts val="0"/>
              </a:spcBef>
              <a:spcAft>
                <a:spcPts val="0"/>
              </a:spcAft>
              <a:buSzPts val="1100"/>
              <a:buFont typeface="Times New Roman"/>
              <a:buChar char="-"/>
            </a:pPr>
            <a:r>
              <a:rPr b="1" lang="uk">
                <a:latin typeface="Times New Roman"/>
                <a:ea typeface="Times New Roman"/>
                <a:cs typeface="Times New Roman"/>
                <a:sym typeface="Times New Roman"/>
              </a:rPr>
              <a:t>Visual Inspection</a:t>
            </a:r>
            <a:r>
              <a:rPr lang="uk">
                <a:latin typeface="Times New Roman"/>
                <a:ea typeface="Times New Roman"/>
                <a:cs typeface="Times New Roman"/>
                <a:sym typeface="Times New Roman"/>
              </a:rPr>
              <a:t>: </a:t>
            </a:r>
            <a:r>
              <a:rPr lang="uk">
                <a:latin typeface="Times New Roman"/>
                <a:ea typeface="Times New Roman"/>
                <a:cs typeface="Times New Roman"/>
                <a:sym typeface="Times New Roman"/>
              </a:rPr>
              <a:t>The file infected_image_steghide.jpg opens normally. To the naked eye, no visual degradation or "noise" is visible</a:t>
            </a:r>
            <a:r>
              <a:rPr lang="uk">
                <a:latin typeface="Times New Roman"/>
                <a:ea typeface="Times New Roman"/>
                <a:cs typeface="Times New Roman"/>
                <a:sym typeface="Times New Roman"/>
              </a:rPr>
              <a:t>.</a:t>
            </a:r>
            <a:endParaRPr>
              <a:latin typeface="Times New Roman"/>
              <a:ea typeface="Times New Roman"/>
              <a:cs typeface="Times New Roman"/>
              <a:sym typeface="Times New Roman"/>
            </a:endParaRPr>
          </a:p>
          <a:p>
            <a:pPr indent="-298450" lvl="0" marL="457200" rtl="0" algn="l">
              <a:spcBef>
                <a:spcPts val="0"/>
              </a:spcBef>
              <a:spcAft>
                <a:spcPts val="0"/>
              </a:spcAft>
              <a:buSzPts val="1100"/>
              <a:buFont typeface="Times New Roman"/>
              <a:buChar char="-"/>
            </a:pPr>
            <a:r>
              <a:rPr b="1" lang="uk">
                <a:latin typeface="Times New Roman"/>
                <a:ea typeface="Times New Roman"/>
                <a:cs typeface="Times New Roman"/>
                <a:sym typeface="Times New Roman"/>
              </a:rPr>
              <a:t>Forensic Analysis (Text)</a:t>
            </a:r>
            <a:r>
              <a:rPr lang="uk">
                <a:latin typeface="Times New Roman"/>
                <a:ea typeface="Times New Roman"/>
                <a:cs typeface="Times New Roman"/>
                <a:sym typeface="Times New Roman"/>
              </a:rPr>
              <a:t>: </a:t>
            </a:r>
            <a:r>
              <a:rPr lang="uk">
                <a:solidFill>
                  <a:schemeClr val="dk1"/>
                </a:solidFill>
                <a:latin typeface="Times New Roman"/>
                <a:ea typeface="Times New Roman"/>
                <a:cs typeface="Times New Roman"/>
                <a:sym typeface="Times New Roman"/>
              </a:rPr>
              <a:t>Opening the file in a text editor (or cat/nano command) provides no readable text. The EICAR string cannot be found through a search because it has been encrypted and integrated into the image data</a:t>
            </a:r>
            <a:r>
              <a:rPr lang="uk">
                <a:latin typeface="Times New Roman"/>
                <a:ea typeface="Times New Roman"/>
                <a:cs typeface="Times New Roman"/>
                <a:sym typeface="Times New Roman"/>
              </a:rPr>
              <a:t>.</a:t>
            </a:r>
            <a:endParaRPr>
              <a:latin typeface="Times New Roman"/>
              <a:ea typeface="Times New Roman"/>
              <a:cs typeface="Times New Roman"/>
              <a:sym typeface="Times New Roman"/>
            </a:endParaRPr>
          </a:p>
          <a:p>
            <a:pPr indent="-298450" lvl="0" marL="457200" rtl="0" algn="l">
              <a:spcBef>
                <a:spcPts val="0"/>
              </a:spcBef>
              <a:spcAft>
                <a:spcPts val="0"/>
              </a:spcAft>
              <a:buClr>
                <a:schemeClr val="dk1"/>
              </a:buClr>
              <a:buSzPts val="1100"/>
              <a:buFont typeface="Times New Roman"/>
              <a:buChar char="-"/>
            </a:pPr>
            <a:r>
              <a:rPr b="1" lang="uk">
                <a:solidFill>
                  <a:schemeClr val="dk1"/>
                </a:solidFill>
                <a:latin typeface="Times New Roman"/>
                <a:ea typeface="Times New Roman"/>
                <a:cs typeface="Times New Roman"/>
                <a:sym typeface="Times New Roman"/>
              </a:rPr>
              <a:t>Forensic Analysis (Statistic)</a:t>
            </a:r>
            <a:r>
              <a:rPr lang="uk">
                <a:solidFill>
                  <a:schemeClr val="dk1"/>
                </a:solidFill>
                <a:latin typeface="Times New Roman"/>
                <a:ea typeface="Times New Roman"/>
                <a:cs typeface="Times New Roman"/>
                <a:sym typeface="Times New Roman"/>
              </a:rPr>
              <a:t>: The image was examined using Aperi'Solve (or StegExpose). The analysis detected statistical anomalies in the bit layers, indicating that the image may contain hidden data.</a:t>
            </a:r>
            <a:endParaRPr>
              <a:latin typeface="Times New Roman"/>
              <a:ea typeface="Times New Roman"/>
              <a:cs typeface="Times New Roman"/>
              <a:sym typeface="Times New Roman"/>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3ae0233da6b_0_3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3ae0233da6b_0_3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uk">
                <a:latin typeface="Times New Roman"/>
                <a:ea typeface="Times New Roman"/>
                <a:cs typeface="Times New Roman"/>
                <a:sym typeface="Times New Roman"/>
              </a:rPr>
              <a:t>We can see there is </a:t>
            </a:r>
            <a:r>
              <a:rPr b="1" lang="uk">
                <a:latin typeface="Times New Roman"/>
                <a:ea typeface="Times New Roman"/>
                <a:cs typeface="Times New Roman"/>
                <a:sym typeface="Times New Roman"/>
              </a:rPr>
              <a:t>not found</a:t>
            </a:r>
            <a:r>
              <a:rPr lang="uk">
                <a:latin typeface="Times New Roman"/>
                <a:ea typeface="Times New Roman"/>
                <a:cs typeface="Times New Roman"/>
                <a:sym typeface="Times New Roman"/>
              </a:rPr>
              <a:t> the </a:t>
            </a:r>
            <a:r>
              <a:rPr b="1" lang="uk">
                <a:latin typeface="Times New Roman"/>
                <a:ea typeface="Times New Roman"/>
                <a:cs typeface="Times New Roman"/>
                <a:sym typeface="Times New Roman"/>
              </a:rPr>
              <a:t>eicar string</a:t>
            </a:r>
            <a:endParaRPr b="1">
              <a:latin typeface="Times New Roman"/>
              <a:ea typeface="Times New Roman"/>
              <a:cs typeface="Times New Roman"/>
              <a:sym typeface="Times New Roman"/>
            </a:endParaRPr>
          </a:p>
          <a:p>
            <a:pPr indent="0" lvl="0" marL="0" rtl="0" algn="l">
              <a:spcBef>
                <a:spcPts val="0"/>
              </a:spcBef>
              <a:spcAft>
                <a:spcPts val="0"/>
              </a:spcAft>
              <a:buNone/>
            </a:pPr>
            <a:r>
              <a:t/>
            </a:r>
            <a:endParaRPr>
              <a:latin typeface="Times New Roman"/>
              <a:ea typeface="Times New Roman"/>
              <a:cs typeface="Times New Roman"/>
              <a:sym typeface="Times New Roman"/>
            </a:endParaRPr>
          </a:p>
          <a:p>
            <a:pPr indent="0" lvl="0" marL="0" rtl="0" algn="l">
              <a:spcBef>
                <a:spcPts val="0"/>
              </a:spcBef>
              <a:spcAft>
                <a:spcPts val="0"/>
              </a:spcAft>
              <a:buNone/>
            </a:pPr>
            <a:r>
              <a:rPr lang="uk">
                <a:latin typeface="Times New Roman"/>
                <a:ea typeface="Times New Roman"/>
                <a:cs typeface="Times New Roman"/>
                <a:sym typeface="Times New Roman"/>
              </a:rPr>
              <a:t>This method mimics the stealth of Stegoloader. Casual inspection and basic text scans fail to reveal the payload. To detect it, one must have knowledge of the specific steganography algorithm or advanced entropy analysis tools.</a:t>
            </a:r>
            <a:endParaRPr>
              <a:latin typeface="Times New Roman"/>
              <a:ea typeface="Times New Roman"/>
              <a:cs typeface="Times New Roman"/>
              <a:sym typeface="Times New Roman"/>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3ae0233da6b_0_3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3ae0233da6b_0_3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uk">
                <a:latin typeface="Times New Roman"/>
                <a:ea typeface="Times New Roman"/>
                <a:cs typeface="Times New Roman"/>
                <a:sym typeface="Times New Roman"/>
              </a:rPr>
              <a:t>We can use entropy test, to see the difference.</a:t>
            </a:r>
            <a:endParaRPr>
              <a:latin typeface="Times New Roman"/>
              <a:ea typeface="Times New Roman"/>
              <a:cs typeface="Times New Roman"/>
              <a:sym typeface="Times New Roman"/>
            </a:endParaRPr>
          </a:p>
          <a:p>
            <a:pPr indent="0" lvl="0" marL="0" rtl="0" algn="l">
              <a:spcBef>
                <a:spcPts val="0"/>
              </a:spcBef>
              <a:spcAft>
                <a:spcPts val="0"/>
              </a:spcAft>
              <a:buNone/>
            </a:pPr>
            <a:r>
              <a:t/>
            </a:r>
            <a:endParaRPr>
              <a:latin typeface="Times New Roman"/>
              <a:ea typeface="Times New Roman"/>
              <a:cs typeface="Times New Roman"/>
              <a:sym typeface="Times New Roman"/>
            </a:endParaRPr>
          </a:p>
          <a:p>
            <a:pPr indent="0" lvl="0" marL="0" rtl="0" algn="l">
              <a:spcBef>
                <a:spcPts val="0"/>
              </a:spcBef>
              <a:spcAft>
                <a:spcPts val="0"/>
              </a:spcAft>
              <a:buNone/>
            </a:pPr>
            <a:r>
              <a:rPr lang="uk">
                <a:latin typeface="Times New Roman"/>
                <a:ea typeface="Times New Roman"/>
                <a:cs typeface="Times New Roman"/>
                <a:sym typeface="Times New Roman"/>
              </a:rPr>
              <a:t>But because the JPEG file format is compressed format (that’s mean high entropy) we will not see much the difference</a:t>
            </a:r>
            <a:endParaRPr>
              <a:latin typeface="Times New Roman"/>
              <a:ea typeface="Times New Roman"/>
              <a:cs typeface="Times New Roman"/>
              <a:sym typeface="Times New Roman"/>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3ae0233da6b_0_3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3ae0233da6b_0_3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uk">
                <a:latin typeface="Times New Roman"/>
                <a:ea typeface="Times New Roman"/>
                <a:cs typeface="Times New Roman"/>
                <a:sym typeface="Times New Roman"/>
              </a:rPr>
              <a:t>We can see the difference in </a:t>
            </a:r>
            <a:r>
              <a:rPr lang="uk">
                <a:latin typeface="Times New Roman"/>
                <a:ea typeface="Times New Roman"/>
                <a:cs typeface="Times New Roman"/>
                <a:sym typeface="Times New Roman"/>
              </a:rPr>
              <a:t>entropy</a:t>
            </a:r>
            <a:r>
              <a:rPr lang="uk">
                <a:latin typeface="Times New Roman"/>
                <a:ea typeface="Times New Roman"/>
                <a:cs typeface="Times New Roman"/>
                <a:sym typeface="Times New Roman"/>
              </a:rPr>
              <a:t> is not </a:t>
            </a:r>
            <a:r>
              <a:rPr lang="uk">
                <a:latin typeface="Times New Roman"/>
                <a:ea typeface="Times New Roman"/>
                <a:cs typeface="Times New Roman"/>
                <a:sym typeface="Times New Roman"/>
              </a:rPr>
              <a:t>significant</a:t>
            </a:r>
            <a:endParaRPr>
              <a:latin typeface="Times New Roman"/>
              <a:ea typeface="Times New Roman"/>
              <a:cs typeface="Times New Roman"/>
              <a:sym typeface="Times New Roman"/>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3ae0233da6b_0_3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3ae0233da6b_0_3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3ae0233da6b_0_3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3ae0233da6b_0_3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uk">
                <a:latin typeface="Times New Roman"/>
                <a:ea typeface="Times New Roman"/>
                <a:cs typeface="Times New Roman"/>
                <a:sym typeface="Times New Roman"/>
              </a:rPr>
              <a:t>Using VirusTotal we are </a:t>
            </a:r>
            <a:r>
              <a:rPr lang="uk">
                <a:latin typeface="Times New Roman"/>
                <a:ea typeface="Times New Roman"/>
                <a:cs typeface="Times New Roman"/>
                <a:sym typeface="Times New Roman"/>
              </a:rPr>
              <a:t>checked</a:t>
            </a:r>
            <a:r>
              <a:rPr lang="uk">
                <a:latin typeface="Times New Roman"/>
                <a:ea typeface="Times New Roman"/>
                <a:cs typeface="Times New Roman"/>
                <a:sym typeface="Times New Roman"/>
              </a:rPr>
              <a:t> two infected file</a:t>
            </a:r>
            <a:endParaRPr>
              <a:latin typeface="Times New Roman"/>
              <a:ea typeface="Times New Roman"/>
              <a:cs typeface="Times New Roman"/>
              <a:sym typeface="Times New Roman"/>
            </a:endParaRPr>
          </a:p>
          <a:p>
            <a:pPr indent="0" lvl="0" marL="0" rtl="0" algn="l">
              <a:spcBef>
                <a:spcPts val="0"/>
              </a:spcBef>
              <a:spcAft>
                <a:spcPts val="0"/>
              </a:spcAft>
              <a:buNone/>
            </a:pPr>
            <a:r>
              <a:t/>
            </a:r>
            <a:endParaRPr>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uk" sz="1300">
                <a:latin typeface="Times New Roman"/>
                <a:ea typeface="Times New Roman"/>
                <a:cs typeface="Times New Roman"/>
                <a:sym typeface="Times New Roman"/>
              </a:rPr>
              <a:t>Sample A (Append Method)</a:t>
            </a:r>
            <a:endParaRPr sz="1300">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b="1" lang="uk">
                <a:latin typeface="Times New Roman"/>
                <a:ea typeface="Times New Roman"/>
                <a:cs typeface="Times New Roman"/>
                <a:sym typeface="Times New Roman"/>
              </a:rPr>
              <a:t>Detection Rate: High (9/61 engines)</a:t>
            </a:r>
            <a:endParaRPr b="1">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uk">
                <a:latin typeface="Times New Roman"/>
                <a:ea typeface="Times New Roman"/>
                <a:cs typeface="Times New Roman"/>
                <a:sym typeface="Times New Roman"/>
              </a:rPr>
              <a:t>Analysis: Signature-based detection engines identified the file as malicious right away because the EICAR string was still in plaintext at the end of the file. This demonstrates that standard perimeter defences can detect "Append" attacks with ease.</a:t>
            </a:r>
            <a:endParaRPr>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t/>
            </a:r>
            <a:endParaRPr>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uk" sz="1300">
                <a:latin typeface="Times New Roman"/>
                <a:ea typeface="Times New Roman"/>
                <a:cs typeface="Times New Roman"/>
                <a:sym typeface="Times New Roman"/>
              </a:rPr>
              <a:t>Sample B (Embedding Method)</a:t>
            </a:r>
            <a:endParaRPr sz="1300">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b="1" lang="uk">
                <a:latin typeface="Times New Roman"/>
                <a:ea typeface="Times New Roman"/>
                <a:cs typeface="Times New Roman"/>
                <a:sym typeface="Times New Roman"/>
              </a:rPr>
              <a:t>Detection Rate: Zero (0/60 engines)</a:t>
            </a:r>
            <a:endParaRPr b="1">
              <a:latin typeface="Times New Roman"/>
              <a:ea typeface="Times New Roman"/>
              <a:cs typeface="Times New Roman"/>
              <a:sym typeface="Times New Roman"/>
            </a:endParaRPr>
          </a:p>
          <a:p>
            <a:pPr indent="0" lvl="0" marL="0" rtl="0" algn="l">
              <a:spcBef>
                <a:spcPts val="0"/>
              </a:spcBef>
              <a:spcAft>
                <a:spcPts val="0"/>
              </a:spcAft>
              <a:buNone/>
            </a:pPr>
            <a:r>
              <a:rPr lang="uk">
                <a:latin typeface="Times New Roman"/>
                <a:ea typeface="Times New Roman"/>
                <a:cs typeface="Times New Roman"/>
                <a:sym typeface="Times New Roman"/>
              </a:rPr>
              <a:t>Analysis: The payload was encrypted and the file's hash was changed by the steganographic embedding. 100% of antivirus engines were unable to identify the threat because the image structure looked legitimate and the EICAR signature was no longer visible in plaintext.</a:t>
            </a:r>
            <a:endParaRPr>
              <a:latin typeface="Times New Roman"/>
              <a:ea typeface="Times New Roman"/>
              <a:cs typeface="Times New Roman"/>
              <a:sym typeface="Times New Roman"/>
            </a:endParaRPr>
          </a:p>
          <a:p>
            <a:pPr indent="0" lvl="0" marL="0" rtl="0" algn="l">
              <a:spcBef>
                <a:spcPts val="0"/>
              </a:spcBef>
              <a:spcAft>
                <a:spcPts val="0"/>
              </a:spcAft>
              <a:buNone/>
            </a:pPr>
            <a:r>
              <a:t/>
            </a:r>
            <a:endParaRPr>
              <a:latin typeface="Times New Roman"/>
              <a:ea typeface="Times New Roman"/>
              <a:cs typeface="Times New Roman"/>
              <a:sym typeface="Times New Roman"/>
            </a:endParaRPr>
          </a:p>
          <a:p>
            <a:pPr indent="0" lvl="0" marL="0" rtl="0" algn="l">
              <a:spcBef>
                <a:spcPts val="0"/>
              </a:spcBef>
              <a:spcAft>
                <a:spcPts val="0"/>
              </a:spcAft>
              <a:buNone/>
            </a:pPr>
            <a:r>
              <a:rPr lang="uk">
                <a:latin typeface="Times New Roman"/>
                <a:ea typeface="Times New Roman"/>
                <a:cs typeface="Times New Roman"/>
                <a:sym typeface="Times New Roman"/>
              </a:rPr>
              <a:t>This shows that steganography successfully obfuscates the delivery mechanism, enabling the payload to get past initial security filters, even though it does not "break" the malware or alter its functionality.</a:t>
            </a:r>
            <a:endParaRPr>
              <a:latin typeface="Times New Roman"/>
              <a:ea typeface="Times New Roman"/>
              <a:cs typeface="Times New Roman"/>
              <a:sym typeface="Times New Roman"/>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3ae0233da6b_0_3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3ae0233da6b_0_3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3ae0233da6b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3ae0233da6b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uk"/>
              <a:t>The experiments demonstrate that, while appending data is simpler, it provides only slight defence against detection. The Stegoloader approach (simulated here by Steghide) represents a much higher threat tier because it successfully creates a "blind spot" for traditional file analysis tools, forcing the malware to first "unpack" itself in memory before becoming active.</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3ae2e5f7657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3ae2e5f7657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uk"/>
              <a:t>Illia</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3ae0233da6b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3ae0233da6b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3ae0233da6b_0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3ae0233da6b_0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3a5c04cf3c9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3a5c04cf3c9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3ae1cafa9fe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3ae1cafa9fe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3ae1cafa9fe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3ae1cafa9fe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3ae1cafa9fe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3ae1cafa9fe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3ae1cafa9fe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3ae1cafa9fe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3ae2e5f765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3ae2e5f765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3ae1cafa9fe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3ae1cafa9fe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3ae2e5f7657_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3ae2e5f7657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uk"/>
              <a:t>Any </a:t>
            </a:r>
            <a:r>
              <a:rPr lang="uk"/>
              <a:t>questions</a:t>
            </a:r>
            <a:r>
              <a:rPr lang="uk"/>
              <a:t>?</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3ae2e5f7657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3ae2e5f7657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3ae0233da6b_0_2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3ae0233da6b_0_2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3ae0233da6b_0_2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3ae0233da6b_0_2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3ae0233da6b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3ae0233da6b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uk">
                <a:solidFill>
                  <a:schemeClr val="dk1"/>
                </a:solidFill>
                <a:latin typeface="Times New Roman"/>
                <a:ea typeface="Times New Roman"/>
                <a:cs typeface="Times New Roman"/>
                <a:sym typeface="Times New Roman"/>
              </a:rPr>
              <a:t>We have done some researches about the real-world cases, there is a couple of them. I am (Danyil) gonna </a:t>
            </a:r>
            <a:r>
              <a:rPr lang="uk">
                <a:solidFill>
                  <a:schemeClr val="dk1"/>
                </a:solidFill>
                <a:latin typeface="Times New Roman"/>
                <a:ea typeface="Times New Roman"/>
                <a:cs typeface="Times New Roman"/>
                <a:sym typeface="Times New Roman"/>
              </a:rPr>
              <a:t>discuss</a:t>
            </a:r>
            <a:r>
              <a:rPr lang="uk">
                <a:solidFill>
                  <a:schemeClr val="dk1"/>
                </a:solidFill>
                <a:latin typeface="Times New Roman"/>
                <a:ea typeface="Times New Roman"/>
                <a:cs typeface="Times New Roman"/>
                <a:sym typeface="Times New Roman"/>
              </a:rPr>
              <a:t>  the first one – ‘</a:t>
            </a:r>
            <a:r>
              <a:rPr b="1" lang="uk">
                <a:solidFill>
                  <a:schemeClr val="dk1"/>
                </a:solidFill>
                <a:latin typeface="Times New Roman"/>
                <a:ea typeface="Times New Roman"/>
                <a:cs typeface="Times New Roman"/>
                <a:sym typeface="Times New Roman"/>
              </a:rPr>
              <a:t>Stegoloader</a:t>
            </a:r>
            <a:r>
              <a:rPr lang="uk">
                <a:solidFill>
                  <a:schemeClr val="dk1"/>
                </a:solidFill>
                <a:latin typeface="Times New Roman"/>
                <a:ea typeface="Times New Roman"/>
                <a:cs typeface="Times New Roman"/>
                <a:sym typeface="Times New Roman"/>
              </a:rPr>
              <a:t>’, and the second one the ‘ClickFix’ – Artem is </a:t>
            </a:r>
            <a:r>
              <a:rPr lang="uk">
                <a:solidFill>
                  <a:schemeClr val="dk1"/>
                </a:solidFill>
                <a:latin typeface="Times New Roman"/>
                <a:ea typeface="Times New Roman"/>
                <a:cs typeface="Times New Roman"/>
                <a:sym typeface="Times New Roman"/>
              </a:rPr>
              <a:t>going</a:t>
            </a:r>
            <a:r>
              <a:rPr lang="uk">
                <a:solidFill>
                  <a:schemeClr val="dk1"/>
                </a:solidFill>
                <a:latin typeface="Times New Roman"/>
                <a:ea typeface="Times New Roman"/>
                <a:cs typeface="Times New Roman"/>
                <a:sym typeface="Times New Roman"/>
              </a:rPr>
              <a:t> to talk about.</a:t>
            </a:r>
            <a:endParaRPr>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a:solidFill>
                <a:schemeClr val="dk1"/>
              </a:solidFill>
              <a:latin typeface="Times New Roman"/>
              <a:ea typeface="Times New Roman"/>
              <a:cs typeface="Times New Roman"/>
              <a:sym typeface="Times New Roman"/>
            </a:endParaRPr>
          </a:p>
          <a:p>
            <a:pPr indent="0" lvl="0" marL="0" rtl="0" algn="just">
              <a:lnSpc>
                <a:spcPct val="150000"/>
              </a:lnSpc>
              <a:spcBef>
                <a:spcPts val="0"/>
              </a:spcBef>
              <a:spcAft>
                <a:spcPts val="0"/>
              </a:spcAft>
              <a:buClr>
                <a:schemeClr val="dk1"/>
              </a:buClr>
              <a:buSzPts val="1100"/>
              <a:buFont typeface="Arial"/>
              <a:buNone/>
            </a:pPr>
            <a:r>
              <a:rPr lang="uk">
                <a:solidFill>
                  <a:schemeClr val="dk1"/>
                </a:solidFill>
                <a:latin typeface="Times New Roman"/>
                <a:ea typeface="Times New Roman"/>
                <a:cs typeface="Times New Roman"/>
                <a:sym typeface="Times New Roman"/>
              </a:rPr>
              <a:t>Traditional antivirus tools don’t detect malware steganography because they look for known malicious code in files, not inside image data. The attack hides harmful code in the tiny, normally insignificant parts of an image’s pixels, so the file looks completely harmless. Since the hidden code is only pulled out and run directly in memory – not saved as a normal executable file—the antivirus never sees anything suspicious on disk and doesn’t flag the image.</a:t>
            </a:r>
            <a:endParaRPr>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3ae0233da6b_0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3ae0233da6b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uk">
                <a:solidFill>
                  <a:schemeClr val="dk1"/>
                </a:solidFill>
                <a:latin typeface="Times New Roman"/>
                <a:ea typeface="Times New Roman"/>
                <a:cs typeface="Times New Roman"/>
                <a:sym typeface="Times New Roman"/>
              </a:rPr>
              <a:t>Stegoloader, discovered in 2013, is a stealth-focused malware family that hides its core code inside normal-looking PNG images using digital steganography. Identified by Dell SecureWorks CTU, it functions mainly as an information stealer, collecting items like passwords, system details, and software licenses, and can also deliver additional malware. Some variants have been observed installing the Vundo malware after data theft to further profit from compromised systems.</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3ae0233da6b_0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3ae0233da6b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uk">
                <a:solidFill>
                  <a:schemeClr val="dk1"/>
                </a:solidFill>
                <a:latin typeface="Times New Roman"/>
                <a:ea typeface="Times New Roman"/>
                <a:cs typeface="Times New Roman"/>
                <a:sym typeface="Times New Roman"/>
              </a:rPr>
              <a:t>Stegoloader uses a modular structure with a deployment component, a main component, and optional add-on modules. The deployment module loads the main module only after checking that it’s not running in a security or analysis environment. It looks for signs of analysis – such as inactive mouse movement or the presence of security or debugging tools – and exits if anything suspicious is detected.</a:t>
            </a:r>
            <a:endParaRPr>
              <a:solidFill>
                <a:schemeClr val="dk1"/>
              </a:solidFill>
              <a:latin typeface="Times New Roman"/>
              <a:ea typeface="Times New Roman"/>
              <a:cs typeface="Times New Roman"/>
              <a:sym typeface="Times New Roman"/>
            </a:endParaRPr>
          </a:p>
          <a:p>
            <a:pPr indent="0" lvl="0" marL="0" rtl="0" algn="just">
              <a:lnSpc>
                <a:spcPct val="150000"/>
              </a:lnSpc>
              <a:spcBef>
                <a:spcPts val="0"/>
              </a:spcBef>
              <a:spcAft>
                <a:spcPts val="0"/>
              </a:spcAft>
              <a:buNone/>
            </a:pPr>
            <a:r>
              <a:t/>
            </a:r>
            <a:endParaRPr>
              <a:solidFill>
                <a:schemeClr val="dk1"/>
              </a:solidFill>
              <a:latin typeface="Times New Roman"/>
              <a:ea typeface="Times New Roman"/>
              <a:cs typeface="Times New Roman"/>
              <a:sym typeface="Times New Roman"/>
            </a:endParaRPr>
          </a:p>
          <a:p>
            <a:pPr indent="0" lvl="0" marL="0" rtl="0" algn="just">
              <a:lnSpc>
                <a:spcPct val="150000"/>
              </a:lnSpc>
              <a:spcBef>
                <a:spcPts val="0"/>
              </a:spcBef>
              <a:spcAft>
                <a:spcPts val="0"/>
              </a:spcAft>
              <a:buNone/>
            </a:pPr>
            <a:r>
              <a:rPr lang="uk">
                <a:solidFill>
                  <a:schemeClr val="dk1"/>
                </a:solidFill>
                <a:latin typeface="Times New Roman"/>
                <a:ea typeface="Times New Roman"/>
                <a:cs typeface="Times New Roman"/>
                <a:sym typeface="Times New Roman"/>
              </a:rPr>
              <a:t>To evade detection, Stegoloader obscures important strings and dynamically constructs them during execution. It also scans for processes linked to security tools and refuses to run if they are found.</a:t>
            </a:r>
            <a:endParaRPr>
              <a:solidFill>
                <a:schemeClr val="dk1"/>
              </a:solidFill>
              <a:latin typeface="Times New Roman"/>
              <a:ea typeface="Times New Roman"/>
              <a:cs typeface="Times New Roman"/>
              <a:sym typeface="Times New Roman"/>
            </a:endParaRPr>
          </a:p>
          <a:p>
            <a:pPr indent="0" lvl="0" marL="0" rtl="0" algn="just">
              <a:lnSpc>
                <a:spcPct val="150000"/>
              </a:lnSpc>
              <a:spcBef>
                <a:spcPts val="0"/>
              </a:spcBef>
              <a:spcAft>
                <a:spcPts val="0"/>
              </a:spcAft>
              <a:buNone/>
            </a:pPr>
            <a:r>
              <a:t/>
            </a:r>
            <a:endParaRPr>
              <a:solidFill>
                <a:schemeClr val="dk1"/>
              </a:solidFill>
              <a:latin typeface="Times New Roman"/>
              <a:ea typeface="Times New Roman"/>
              <a:cs typeface="Times New Roman"/>
              <a:sym typeface="Times New Roman"/>
            </a:endParaRPr>
          </a:p>
          <a:p>
            <a:pPr indent="0" lvl="0" marL="0" rtl="0" algn="just">
              <a:lnSpc>
                <a:spcPct val="150000"/>
              </a:lnSpc>
              <a:spcBef>
                <a:spcPts val="0"/>
              </a:spcBef>
              <a:spcAft>
                <a:spcPts val="0"/>
              </a:spcAft>
              <a:buNone/>
            </a:pPr>
            <a:r>
              <a:rPr lang="uk">
                <a:solidFill>
                  <a:schemeClr val="dk1"/>
                </a:solidFill>
                <a:latin typeface="Times New Roman"/>
                <a:ea typeface="Times New Roman"/>
                <a:cs typeface="Times New Roman"/>
                <a:sym typeface="Times New Roman"/>
              </a:rPr>
              <a:t>Its standout feature is the use of steganography: the malware downloads what appears to be a normal PNG image and extracts hidden data from its pixels. The payload is decrypted and executed directly in memory, avoiding any files on disk and making traditional detection more difficult.</a:t>
            </a:r>
            <a:endParaRPr>
              <a:solidFill>
                <a:schemeClr val="dk1"/>
              </a:solidFill>
              <a:latin typeface="Times New Roman"/>
              <a:ea typeface="Times New Roman"/>
              <a:cs typeface="Times New Roman"/>
              <a:sym typeface="Times New Roman"/>
            </a:endParaRPr>
          </a:p>
          <a:p>
            <a:pPr indent="0" lvl="0" marL="0" rtl="0" algn="just">
              <a:lnSpc>
                <a:spcPct val="150000"/>
              </a:lnSpc>
              <a:spcBef>
                <a:spcPts val="0"/>
              </a:spcBef>
              <a:spcAft>
                <a:spcPts val="0"/>
              </a:spcAft>
              <a:buNone/>
            </a:pPr>
            <a:r>
              <a:t/>
            </a:r>
            <a:endParaRPr>
              <a:solidFill>
                <a:schemeClr val="dk1"/>
              </a:solidFill>
              <a:latin typeface="Times New Roman"/>
              <a:ea typeface="Times New Roman"/>
              <a:cs typeface="Times New Roman"/>
              <a:sym typeface="Times New Roman"/>
            </a:endParaRPr>
          </a:p>
          <a:p>
            <a:pPr indent="0" lvl="0" marL="0" rtl="0" algn="just">
              <a:lnSpc>
                <a:spcPct val="150000"/>
              </a:lnSpc>
              <a:spcBef>
                <a:spcPts val="0"/>
              </a:spcBef>
              <a:spcAft>
                <a:spcPts val="0"/>
              </a:spcAft>
              <a:buNone/>
            </a:pPr>
            <a:r>
              <a:rPr lang="uk">
                <a:solidFill>
                  <a:schemeClr val="dk1"/>
                </a:solidFill>
                <a:latin typeface="Times New Roman"/>
                <a:ea typeface="Times New Roman"/>
                <a:cs typeface="Times New Roman"/>
                <a:sym typeface="Times New Roman"/>
              </a:rPr>
              <a:t>For command-and-control, Stegoloader uses standard HTTP traffic. The deployment module sends status updates, while the main module exchanges encrypted data and uses checksums and random session values to make its communications harder to analyse.</a:t>
            </a:r>
            <a:endParaRPr>
              <a:solidFill>
                <a:schemeClr val="dk1"/>
              </a:solidFill>
              <a:latin typeface="Times New Roman"/>
              <a:ea typeface="Times New Roman"/>
              <a:cs typeface="Times New Roman"/>
              <a:sym typeface="Times New Roman"/>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uk"/>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uk"/>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uk"/>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uk"/>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uk"/>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uk"/>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uk"/>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uk"/>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uk"/>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dk1"/>
              </a:buClr>
              <a:buSzPts val="1800"/>
              <a:buChar char="●"/>
              <a:defRPr>
                <a:solidFill>
                  <a:schemeClr val="dk1"/>
                </a:solidFill>
              </a:defRPr>
            </a:lvl1pPr>
            <a:lvl2pPr indent="-317500" lvl="1" marL="914400">
              <a:spcBef>
                <a:spcPts val="0"/>
              </a:spcBef>
              <a:spcAft>
                <a:spcPts val="0"/>
              </a:spcAft>
              <a:buClr>
                <a:schemeClr val="dk1"/>
              </a:buClr>
              <a:buSzPts val="1400"/>
              <a:buChar char="○"/>
              <a:defRPr>
                <a:solidFill>
                  <a:schemeClr val="dk1"/>
                </a:solidFill>
              </a:defRPr>
            </a:lvl2pPr>
            <a:lvl3pPr indent="-317500" lvl="2" marL="1371600">
              <a:spcBef>
                <a:spcPts val="0"/>
              </a:spcBef>
              <a:spcAft>
                <a:spcPts val="0"/>
              </a:spcAft>
              <a:buClr>
                <a:schemeClr val="dk1"/>
              </a:buClr>
              <a:buSzPts val="1400"/>
              <a:buChar char="■"/>
              <a:defRPr>
                <a:solidFill>
                  <a:schemeClr val="dk1"/>
                </a:solidFill>
              </a:defRPr>
            </a:lvl3pPr>
            <a:lvl4pPr indent="-317500" lvl="3" marL="1828800">
              <a:spcBef>
                <a:spcPts val="0"/>
              </a:spcBef>
              <a:spcAft>
                <a:spcPts val="0"/>
              </a:spcAft>
              <a:buClr>
                <a:schemeClr val="dk1"/>
              </a:buClr>
              <a:buSzPts val="1400"/>
              <a:buChar char="●"/>
              <a:defRPr>
                <a:solidFill>
                  <a:schemeClr val="dk1"/>
                </a:solidFill>
              </a:defRPr>
            </a:lvl4pPr>
            <a:lvl5pPr indent="-317500" lvl="4" marL="2286000">
              <a:spcBef>
                <a:spcPts val="0"/>
              </a:spcBef>
              <a:spcAft>
                <a:spcPts val="0"/>
              </a:spcAft>
              <a:buClr>
                <a:schemeClr val="dk1"/>
              </a:buClr>
              <a:buSzPts val="1400"/>
              <a:buChar char="○"/>
              <a:defRPr>
                <a:solidFill>
                  <a:schemeClr val="dk1"/>
                </a:solidFill>
              </a:defRPr>
            </a:lvl5pPr>
            <a:lvl6pPr indent="-317500" lvl="5" marL="2743200">
              <a:spcBef>
                <a:spcPts val="0"/>
              </a:spcBef>
              <a:spcAft>
                <a:spcPts val="0"/>
              </a:spcAft>
              <a:buClr>
                <a:schemeClr val="dk1"/>
              </a:buClr>
              <a:buSzPts val="1400"/>
              <a:buChar char="■"/>
              <a:defRPr>
                <a:solidFill>
                  <a:schemeClr val="dk1"/>
                </a:solidFill>
              </a:defRPr>
            </a:lvl6pPr>
            <a:lvl7pPr indent="-317500" lvl="6" marL="3200400">
              <a:spcBef>
                <a:spcPts val="0"/>
              </a:spcBef>
              <a:spcAft>
                <a:spcPts val="0"/>
              </a:spcAft>
              <a:buClr>
                <a:schemeClr val="dk1"/>
              </a:buClr>
              <a:buSzPts val="1400"/>
              <a:buChar char="●"/>
              <a:defRPr>
                <a:solidFill>
                  <a:schemeClr val="dk1"/>
                </a:solidFill>
              </a:defRPr>
            </a:lvl7pPr>
            <a:lvl8pPr indent="-317500" lvl="7" marL="3657600">
              <a:spcBef>
                <a:spcPts val="0"/>
              </a:spcBef>
              <a:spcAft>
                <a:spcPts val="0"/>
              </a:spcAft>
              <a:buClr>
                <a:schemeClr val="dk1"/>
              </a:buClr>
              <a:buSzPts val="1400"/>
              <a:buChar char="○"/>
              <a:defRPr>
                <a:solidFill>
                  <a:schemeClr val="dk1"/>
                </a:solidFill>
              </a:defRPr>
            </a:lvl8pPr>
            <a:lvl9pPr indent="-317500" lvl="8" marL="4114800">
              <a:spcBef>
                <a:spcPts val="0"/>
              </a:spcBef>
              <a:spcAft>
                <a:spcPts val="0"/>
              </a:spcAft>
              <a:buClr>
                <a:schemeClr val="dk1"/>
              </a:buClr>
              <a:buSzPts val="1400"/>
              <a:buChar char="■"/>
              <a:defRPr>
                <a:solidFill>
                  <a:schemeClr val="dk1"/>
                </a:solidFill>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uk"/>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uk"/>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dark-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lt2"/>
              </a:buClr>
              <a:buSzPts val="1800"/>
              <a:buChar char="●"/>
              <a:defRPr sz="1800">
                <a:solidFill>
                  <a:schemeClr val="lt2"/>
                </a:solidFill>
              </a:defRPr>
            </a:lvl1pPr>
            <a:lvl2pPr indent="-317500" lvl="1" marL="914400">
              <a:lnSpc>
                <a:spcPct val="115000"/>
              </a:lnSpc>
              <a:spcBef>
                <a:spcPts val="0"/>
              </a:spcBef>
              <a:spcAft>
                <a:spcPts val="0"/>
              </a:spcAft>
              <a:buClr>
                <a:schemeClr val="lt2"/>
              </a:buClr>
              <a:buSzPts val="1400"/>
              <a:buChar char="○"/>
              <a:defRPr>
                <a:solidFill>
                  <a:schemeClr val="lt2"/>
                </a:solidFill>
              </a:defRPr>
            </a:lvl2pPr>
            <a:lvl3pPr indent="-317500" lvl="2" marL="1371600">
              <a:lnSpc>
                <a:spcPct val="115000"/>
              </a:lnSpc>
              <a:spcBef>
                <a:spcPts val="0"/>
              </a:spcBef>
              <a:spcAft>
                <a:spcPts val="0"/>
              </a:spcAft>
              <a:buClr>
                <a:schemeClr val="lt2"/>
              </a:buClr>
              <a:buSzPts val="1400"/>
              <a:buChar char="■"/>
              <a:defRPr>
                <a:solidFill>
                  <a:schemeClr val="lt2"/>
                </a:solidFill>
              </a:defRPr>
            </a:lvl3pPr>
            <a:lvl4pPr indent="-317500" lvl="3" marL="1828800">
              <a:lnSpc>
                <a:spcPct val="115000"/>
              </a:lnSpc>
              <a:spcBef>
                <a:spcPts val="0"/>
              </a:spcBef>
              <a:spcAft>
                <a:spcPts val="0"/>
              </a:spcAft>
              <a:buClr>
                <a:schemeClr val="lt2"/>
              </a:buClr>
              <a:buSzPts val="1400"/>
              <a:buChar char="●"/>
              <a:defRPr>
                <a:solidFill>
                  <a:schemeClr val="lt2"/>
                </a:solidFill>
              </a:defRPr>
            </a:lvl4pPr>
            <a:lvl5pPr indent="-317500" lvl="4" marL="2286000">
              <a:lnSpc>
                <a:spcPct val="115000"/>
              </a:lnSpc>
              <a:spcBef>
                <a:spcPts val="0"/>
              </a:spcBef>
              <a:spcAft>
                <a:spcPts val="0"/>
              </a:spcAft>
              <a:buClr>
                <a:schemeClr val="lt2"/>
              </a:buClr>
              <a:buSzPts val="1400"/>
              <a:buChar char="○"/>
              <a:defRPr>
                <a:solidFill>
                  <a:schemeClr val="lt2"/>
                </a:solidFill>
              </a:defRPr>
            </a:lvl5pPr>
            <a:lvl6pPr indent="-317500" lvl="5" marL="2743200">
              <a:lnSpc>
                <a:spcPct val="115000"/>
              </a:lnSpc>
              <a:spcBef>
                <a:spcPts val="0"/>
              </a:spcBef>
              <a:spcAft>
                <a:spcPts val="0"/>
              </a:spcAft>
              <a:buClr>
                <a:schemeClr val="lt2"/>
              </a:buClr>
              <a:buSzPts val="1400"/>
              <a:buChar char="■"/>
              <a:defRPr>
                <a:solidFill>
                  <a:schemeClr val="lt2"/>
                </a:solidFill>
              </a:defRPr>
            </a:lvl6pPr>
            <a:lvl7pPr indent="-317500" lvl="6" marL="3200400">
              <a:lnSpc>
                <a:spcPct val="115000"/>
              </a:lnSpc>
              <a:spcBef>
                <a:spcPts val="0"/>
              </a:spcBef>
              <a:spcAft>
                <a:spcPts val="0"/>
              </a:spcAft>
              <a:buClr>
                <a:schemeClr val="lt2"/>
              </a:buClr>
              <a:buSzPts val="1400"/>
              <a:buChar char="●"/>
              <a:defRPr>
                <a:solidFill>
                  <a:schemeClr val="lt2"/>
                </a:solidFill>
              </a:defRPr>
            </a:lvl7pPr>
            <a:lvl8pPr indent="-317500" lvl="7" marL="3657600">
              <a:lnSpc>
                <a:spcPct val="115000"/>
              </a:lnSpc>
              <a:spcBef>
                <a:spcPts val="0"/>
              </a:spcBef>
              <a:spcAft>
                <a:spcPts val="0"/>
              </a:spcAft>
              <a:buClr>
                <a:schemeClr val="lt2"/>
              </a:buClr>
              <a:buSzPts val="1400"/>
              <a:buChar char="○"/>
              <a:defRPr>
                <a:solidFill>
                  <a:schemeClr val="lt2"/>
                </a:solidFill>
              </a:defRPr>
            </a:lvl8pPr>
            <a:lvl9pPr indent="-317500" lvl="8" marL="4114800">
              <a:lnSpc>
                <a:spcPct val="115000"/>
              </a:lnSpc>
              <a:spcBef>
                <a:spcPts val="0"/>
              </a:spcBef>
              <a:spcAft>
                <a:spcPts val="0"/>
              </a:spcAft>
              <a:buClr>
                <a:schemeClr val="lt2"/>
              </a:buClr>
              <a:buSzPts val="1400"/>
              <a:buChar char="■"/>
              <a:defRPr>
                <a:solidFill>
                  <a:schemeClr val="lt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indent="0" lvl="0" marL="0" rtl="0" algn="r">
              <a:spcBef>
                <a:spcPts val="0"/>
              </a:spcBef>
              <a:spcAft>
                <a:spcPts val="0"/>
              </a:spcAft>
              <a:buNone/>
            </a:pPr>
            <a:fld id="{00000000-1234-1234-1234-123412341234}" type="slidenum">
              <a:rPr lang="uk"/>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1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1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5.xml"/><Relationship Id="rId3" Type="http://schemas.openxmlformats.org/officeDocument/2006/relationships/image" Target="../media/image9.png"/><Relationship Id="rId4" Type="http://schemas.openxmlformats.org/officeDocument/2006/relationships/image" Target="../media/image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1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uk"/>
              <a:t>Stegomalware</a:t>
            </a:r>
            <a:endParaRPr/>
          </a:p>
        </p:txBody>
      </p:sp>
      <p:sp>
        <p:nvSpPr>
          <p:cNvPr id="55" name="Google Shape;55;p13"/>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uk"/>
              <a:t>Report Presentation</a:t>
            </a:r>
            <a:endParaRPr/>
          </a:p>
        </p:txBody>
      </p:sp>
      <p:pic>
        <p:nvPicPr>
          <p:cNvPr descr="TUDublin logo watermark" id="56" name="Google Shape;56;p13"/>
          <p:cNvPicPr preferRelativeResize="0"/>
          <p:nvPr/>
        </p:nvPicPr>
        <p:blipFill>
          <a:blip r:embed="rId3">
            <a:alphaModFix/>
          </a:blip>
          <a:stretch>
            <a:fillRect/>
          </a:stretch>
        </p:blipFill>
        <p:spPr>
          <a:xfrm>
            <a:off x="6264001" y="3329100"/>
            <a:ext cx="2880000" cy="1814399"/>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uk"/>
              <a:t>Case Study 1 – Stegoloader</a:t>
            </a:r>
            <a:endParaRPr/>
          </a:p>
        </p:txBody>
      </p:sp>
      <p:sp>
        <p:nvSpPr>
          <p:cNvPr id="114" name="Google Shape;114;p2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uk"/>
              <a:t>Technical Analysis</a:t>
            </a:r>
            <a:endParaRPr/>
          </a:p>
          <a:p>
            <a:pPr indent="-342900" lvl="0" marL="457200" rtl="0" algn="l">
              <a:spcBef>
                <a:spcPts val="1200"/>
              </a:spcBef>
              <a:spcAft>
                <a:spcPts val="0"/>
              </a:spcAft>
              <a:buSzPts val="1800"/>
              <a:buChar char="✓"/>
            </a:pPr>
            <a:r>
              <a:rPr lang="uk"/>
              <a:t>deployment module</a:t>
            </a:r>
            <a:endParaRPr/>
          </a:p>
          <a:p>
            <a:pPr indent="-342900" lvl="0" marL="457200" rtl="0" algn="l">
              <a:spcBef>
                <a:spcPts val="0"/>
              </a:spcBef>
              <a:spcAft>
                <a:spcPts val="0"/>
              </a:spcAft>
              <a:buSzPts val="1800"/>
              <a:buChar char="✓"/>
            </a:pPr>
            <a:r>
              <a:rPr lang="uk"/>
              <a:t>main module</a:t>
            </a:r>
            <a:endParaRPr/>
          </a:p>
          <a:p>
            <a:pPr indent="-342900" lvl="0" marL="457200" rtl="0" algn="l">
              <a:spcBef>
                <a:spcPts val="0"/>
              </a:spcBef>
              <a:spcAft>
                <a:spcPts val="0"/>
              </a:spcAft>
              <a:buSzPts val="1800"/>
              <a:buChar char="-"/>
            </a:pPr>
            <a:r>
              <a:rPr lang="uk"/>
              <a:t>optional add-on modules</a:t>
            </a:r>
            <a:endParaRPr/>
          </a:p>
          <a:p>
            <a:pPr indent="-317500" lvl="1" marL="914400" rtl="0" algn="l">
              <a:spcBef>
                <a:spcPts val="0"/>
              </a:spcBef>
              <a:spcAft>
                <a:spcPts val="0"/>
              </a:spcAft>
              <a:buSzPts val="1400"/>
              <a:buChar char="-"/>
            </a:pPr>
            <a:r>
              <a:rPr lang="uk"/>
              <a:t>Pony Password Stealer</a:t>
            </a:r>
            <a:endParaRPr/>
          </a:p>
          <a:p>
            <a:pPr indent="-317500" lvl="1" marL="914400" rtl="0" algn="l">
              <a:spcBef>
                <a:spcPts val="0"/>
              </a:spcBef>
              <a:spcAft>
                <a:spcPts val="0"/>
              </a:spcAft>
              <a:buSzPts val="1400"/>
              <a:buChar char="-"/>
            </a:pPr>
            <a:r>
              <a:rPr lang="uk"/>
              <a:t>Geolocation Module</a:t>
            </a:r>
            <a:endParaRPr/>
          </a:p>
          <a:p>
            <a:pPr indent="-317500" lvl="1" marL="914400" rtl="0" algn="l">
              <a:spcBef>
                <a:spcPts val="0"/>
              </a:spcBef>
              <a:spcAft>
                <a:spcPts val="0"/>
              </a:spcAft>
              <a:buSzPts val="1400"/>
              <a:buChar char="-"/>
            </a:pPr>
            <a:r>
              <a:rPr lang="uk"/>
              <a:t>Recent Documents Module</a:t>
            </a:r>
            <a:endParaRPr/>
          </a:p>
          <a:p>
            <a:pPr indent="-317500" lvl="1" marL="914400" rtl="0" algn="l">
              <a:spcBef>
                <a:spcPts val="0"/>
              </a:spcBef>
              <a:spcAft>
                <a:spcPts val="0"/>
              </a:spcAft>
              <a:buSzPts val="1400"/>
              <a:buChar char="-"/>
            </a:pPr>
            <a:r>
              <a:rPr lang="uk"/>
              <a:t>IDA-Related Module</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uk"/>
              <a:t>Case Study 1 – Stegoloader</a:t>
            </a:r>
            <a:endParaRPr/>
          </a:p>
        </p:txBody>
      </p:sp>
      <p:sp>
        <p:nvSpPr>
          <p:cNvPr id="120" name="Google Shape;120;p2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uk"/>
              <a:t>Indicators of Compromise (How to notice Stegoloader?)</a:t>
            </a:r>
            <a:endParaRPr/>
          </a:p>
          <a:p>
            <a:pPr indent="-342900" lvl="0" marL="457200" rtl="0" algn="l">
              <a:spcBef>
                <a:spcPts val="1200"/>
              </a:spcBef>
              <a:spcAft>
                <a:spcPts val="0"/>
              </a:spcAft>
              <a:buSzPts val="1800"/>
              <a:buChar char="-"/>
            </a:pPr>
            <a:r>
              <a:rPr lang="uk"/>
              <a:t>Network Traffic: HTTP GET/POST requests</a:t>
            </a:r>
            <a:endParaRPr/>
          </a:p>
          <a:p>
            <a:pPr indent="-342900" lvl="0" marL="457200" rtl="0" algn="l">
              <a:spcBef>
                <a:spcPts val="0"/>
              </a:spcBef>
              <a:spcAft>
                <a:spcPts val="0"/>
              </a:spcAft>
              <a:buSzPts val="1800"/>
              <a:buChar char="-"/>
            </a:pPr>
            <a:r>
              <a:rPr lang="uk"/>
              <a:t>File Hashing</a:t>
            </a:r>
            <a:endParaRPr/>
          </a:p>
          <a:p>
            <a:pPr indent="-342900" lvl="0" marL="457200" rtl="0" algn="l">
              <a:spcBef>
                <a:spcPts val="0"/>
              </a:spcBef>
              <a:spcAft>
                <a:spcPts val="0"/>
              </a:spcAft>
              <a:buSzPts val="1800"/>
              <a:buChar char="-"/>
            </a:pPr>
            <a:r>
              <a:rPr lang="uk"/>
              <a:t>Filenames</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uk"/>
              <a:t>Case Study 1 – Stegoloader</a:t>
            </a:r>
            <a:endParaRPr/>
          </a:p>
        </p:txBody>
      </p:sp>
      <p:sp>
        <p:nvSpPr>
          <p:cNvPr id="126" name="Google Shape;126;p2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uk"/>
              <a:t>Conclusion</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2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just">
              <a:lnSpc>
                <a:spcPct val="150000"/>
              </a:lnSpc>
              <a:spcBef>
                <a:spcPts val="1800"/>
              </a:spcBef>
              <a:spcAft>
                <a:spcPts val="600"/>
              </a:spcAft>
              <a:buNone/>
            </a:pPr>
            <a:r>
              <a:rPr lang="uk" sz="2500"/>
              <a:t>Case Study 2 – The "ClickFix" Campaign</a:t>
            </a:r>
            <a:endParaRPr sz="3700"/>
          </a:p>
        </p:txBody>
      </p:sp>
      <p:sp>
        <p:nvSpPr>
          <p:cNvPr id="132" name="Google Shape;132;p2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uk"/>
              <a:t>Appeared late 2024 – major threat by 2025</a:t>
            </a:r>
            <a:br>
              <a:rPr lang="uk"/>
            </a:br>
            <a:endParaRPr/>
          </a:p>
          <a:p>
            <a:pPr indent="-342900" lvl="0" marL="457200" rtl="0" algn="l">
              <a:spcBef>
                <a:spcPts val="0"/>
              </a:spcBef>
              <a:spcAft>
                <a:spcPts val="0"/>
              </a:spcAft>
              <a:buSzPts val="1800"/>
              <a:buChar char="-"/>
            </a:pPr>
            <a:r>
              <a:rPr lang="uk"/>
              <a:t>Malware hidden inside everyday images</a:t>
            </a:r>
            <a:br>
              <a:rPr lang="uk"/>
            </a:br>
            <a:endParaRPr/>
          </a:p>
          <a:p>
            <a:pPr indent="-342900" lvl="0" marL="457200" rtl="0" algn="l">
              <a:spcBef>
                <a:spcPts val="0"/>
              </a:spcBef>
              <a:spcAft>
                <a:spcPts val="0"/>
              </a:spcAft>
              <a:buSzPts val="1800"/>
              <a:buChar char="-"/>
            </a:pPr>
            <a:r>
              <a:rPr lang="uk"/>
              <a:t>Uses fake software error messages</a:t>
            </a:r>
            <a:br>
              <a:rPr lang="uk"/>
            </a:br>
            <a:endParaRPr/>
          </a:p>
          <a:p>
            <a:pPr indent="-342900" lvl="0" marL="457200" rtl="0" algn="l">
              <a:spcBef>
                <a:spcPts val="0"/>
              </a:spcBef>
              <a:spcAft>
                <a:spcPts val="0"/>
              </a:spcAft>
              <a:buSzPts val="1800"/>
              <a:buChar char="-"/>
            </a:pPr>
            <a:r>
              <a:rPr lang="uk"/>
              <a:t>Steganography + social engineering</a:t>
            </a:r>
            <a:endParaRPr/>
          </a:p>
          <a:p>
            <a:pPr indent="0" lvl="0" marL="457200" rtl="0" algn="l">
              <a:spcBef>
                <a:spcPts val="1200"/>
              </a:spcBef>
              <a:spcAft>
                <a:spcPts val="120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2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just">
              <a:lnSpc>
                <a:spcPct val="150000"/>
              </a:lnSpc>
              <a:spcBef>
                <a:spcPts val="1800"/>
              </a:spcBef>
              <a:spcAft>
                <a:spcPts val="600"/>
              </a:spcAft>
              <a:buNone/>
            </a:pPr>
            <a:r>
              <a:rPr lang="uk" sz="2500"/>
              <a:t>The Hook: Fake Error Messages</a:t>
            </a:r>
            <a:endParaRPr sz="3700"/>
          </a:p>
        </p:txBody>
      </p:sp>
      <p:sp>
        <p:nvSpPr>
          <p:cNvPr id="138" name="Google Shape;138;p2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20000"/>
          </a:bodyPr>
          <a:lstStyle/>
          <a:p>
            <a:pPr indent="-387350" lvl="0" marL="457200" rtl="0" algn="l">
              <a:spcBef>
                <a:spcPts val="0"/>
              </a:spcBef>
              <a:spcAft>
                <a:spcPts val="0"/>
              </a:spcAft>
              <a:buSzPts val="2500"/>
              <a:buChar char="-"/>
            </a:pPr>
            <a:r>
              <a:rPr lang="uk"/>
              <a:t>Looks like Chrome or Word errors</a:t>
            </a:r>
            <a:br>
              <a:rPr lang="uk"/>
            </a:br>
            <a:endParaRPr/>
          </a:p>
          <a:p>
            <a:pPr indent="-387350" lvl="0" marL="457200" rtl="0" algn="l">
              <a:spcBef>
                <a:spcPts val="0"/>
              </a:spcBef>
              <a:spcAft>
                <a:spcPts val="0"/>
              </a:spcAft>
              <a:buSzPts val="2500"/>
              <a:buChar char="-"/>
            </a:pPr>
            <a:r>
              <a:rPr lang="uk"/>
              <a:t>Uses real logos and wording</a:t>
            </a:r>
            <a:br>
              <a:rPr lang="uk"/>
            </a:br>
            <a:endParaRPr/>
          </a:p>
          <a:p>
            <a:pPr indent="-387350" lvl="0" marL="457200" rtl="0" algn="l">
              <a:spcBef>
                <a:spcPts val="0"/>
              </a:spcBef>
              <a:spcAft>
                <a:spcPts val="0"/>
              </a:spcAft>
              <a:buSzPts val="2500"/>
              <a:buChar char="-"/>
            </a:pPr>
            <a:r>
              <a:rPr lang="uk"/>
              <a:t>Tells users to press </a:t>
            </a:r>
            <a:r>
              <a:rPr b="1" lang="uk"/>
              <a:t>Win + R</a:t>
            </a:r>
            <a:br>
              <a:rPr b="1" lang="uk"/>
            </a:br>
            <a:endParaRPr b="1"/>
          </a:p>
          <a:p>
            <a:pPr indent="-387350" lvl="0" marL="457200" rtl="0" algn="l">
              <a:spcBef>
                <a:spcPts val="0"/>
              </a:spcBef>
              <a:spcAft>
                <a:spcPts val="0"/>
              </a:spcAft>
              <a:buSzPts val="2500"/>
              <a:buChar char="-"/>
            </a:pPr>
            <a:r>
              <a:rPr lang="uk"/>
              <a:t>User unknowingly launches malware</a:t>
            </a:r>
            <a:endParaRPr/>
          </a:p>
          <a:p>
            <a:pPr indent="0" lvl="0" marL="457200" rtl="0" algn="l">
              <a:spcBef>
                <a:spcPts val="1200"/>
              </a:spcBef>
              <a:spcAft>
                <a:spcPts val="0"/>
              </a:spcAft>
              <a:buNone/>
            </a:pPr>
            <a:r>
              <a:t/>
            </a:r>
            <a:endParaRPr/>
          </a:p>
          <a:p>
            <a:pPr indent="0" lvl="0" marL="457200" rtl="0" algn="l">
              <a:spcBef>
                <a:spcPts val="1200"/>
              </a:spcBef>
              <a:spcAft>
                <a:spcPts val="120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7"/>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just">
              <a:lnSpc>
                <a:spcPct val="150000"/>
              </a:lnSpc>
              <a:spcBef>
                <a:spcPts val="1800"/>
              </a:spcBef>
              <a:spcAft>
                <a:spcPts val="600"/>
              </a:spcAft>
              <a:buNone/>
            </a:pPr>
            <a:r>
              <a:rPr lang="uk" sz="2500"/>
              <a:t>How the Malware is Hidden</a:t>
            </a:r>
            <a:endParaRPr sz="3700"/>
          </a:p>
        </p:txBody>
      </p:sp>
      <p:sp>
        <p:nvSpPr>
          <p:cNvPr id="144" name="Google Shape;144;p2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20000"/>
          </a:bodyPr>
          <a:lstStyle/>
          <a:p>
            <a:pPr indent="-348220" lvl="0" marL="457200" rtl="0" algn="l">
              <a:spcBef>
                <a:spcPts val="0"/>
              </a:spcBef>
              <a:spcAft>
                <a:spcPts val="0"/>
              </a:spcAft>
              <a:buSzPts val="1884"/>
              <a:buChar char="-"/>
            </a:pPr>
            <a:r>
              <a:rPr lang="uk" sz="1883"/>
              <a:t>Uses </a:t>
            </a:r>
            <a:r>
              <a:rPr b="1" lang="uk" sz="1883"/>
              <a:t>mshta.exe → JScript → PowerShell</a:t>
            </a:r>
            <a:br>
              <a:rPr b="1" lang="uk" sz="1883"/>
            </a:br>
            <a:endParaRPr b="1" sz="1883"/>
          </a:p>
          <a:p>
            <a:pPr indent="-348220" lvl="0" marL="457200" rtl="0" algn="l">
              <a:spcBef>
                <a:spcPts val="0"/>
              </a:spcBef>
              <a:spcAft>
                <a:spcPts val="0"/>
              </a:spcAft>
              <a:buSzPts val="1884"/>
              <a:buChar char="-"/>
            </a:pPr>
            <a:r>
              <a:rPr lang="uk" sz="1883"/>
              <a:t>No files saved to disk (file-less attack)</a:t>
            </a:r>
            <a:br>
              <a:rPr lang="uk" sz="1883"/>
            </a:br>
            <a:endParaRPr sz="1883"/>
          </a:p>
          <a:p>
            <a:pPr indent="-348220" lvl="0" marL="457200" rtl="0" algn="l">
              <a:spcBef>
                <a:spcPts val="0"/>
              </a:spcBef>
              <a:spcAft>
                <a:spcPts val="0"/>
              </a:spcAft>
              <a:buSzPts val="1884"/>
              <a:buChar char="-"/>
            </a:pPr>
            <a:r>
              <a:rPr lang="uk" sz="1883"/>
              <a:t>Malware hidden in </a:t>
            </a:r>
            <a:r>
              <a:rPr b="1" lang="uk" sz="1883"/>
              <a:t>PNG or SVG images</a:t>
            </a:r>
            <a:br>
              <a:rPr b="1" lang="uk" sz="1883"/>
            </a:br>
            <a:endParaRPr b="1" sz="1883"/>
          </a:p>
          <a:p>
            <a:pPr indent="-348220" lvl="0" marL="457200" rtl="0" algn="l">
              <a:spcBef>
                <a:spcPts val="0"/>
              </a:spcBef>
              <a:spcAft>
                <a:spcPts val="0"/>
              </a:spcAft>
              <a:buSzPts val="1884"/>
              <a:buChar char="-"/>
            </a:pPr>
            <a:r>
              <a:rPr lang="uk" sz="1883"/>
              <a:t>Code hidden in </a:t>
            </a:r>
            <a:r>
              <a:rPr b="1" lang="uk" sz="1883"/>
              <a:t>red pixel values</a:t>
            </a:r>
            <a:endParaRPr b="1" sz="1883"/>
          </a:p>
          <a:p>
            <a:pPr indent="0" lvl="0" marL="457200" rtl="0" algn="l">
              <a:spcBef>
                <a:spcPts val="1200"/>
              </a:spcBef>
              <a:spcAft>
                <a:spcPts val="0"/>
              </a:spcAft>
              <a:buNone/>
            </a:pPr>
            <a:r>
              <a:t/>
            </a:r>
            <a:endParaRPr/>
          </a:p>
          <a:p>
            <a:pPr indent="0" lvl="0" marL="457200" rtl="0" algn="l">
              <a:spcBef>
                <a:spcPts val="1200"/>
              </a:spcBef>
              <a:spcAft>
                <a:spcPts val="0"/>
              </a:spcAft>
              <a:buNone/>
            </a:pPr>
            <a:r>
              <a:t/>
            </a:r>
            <a:endParaRPr/>
          </a:p>
          <a:p>
            <a:pPr indent="0" lvl="0" marL="457200" rtl="0" algn="l">
              <a:spcBef>
                <a:spcPts val="1200"/>
              </a:spcBef>
              <a:spcAft>
                <a:spcPts val="120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28"/>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just">
              <a:lnSpc>
                <a:spcPct val="150000"/>
              </a:lnSpc>
              <a:spcBef>
                <a:spcPts val="1800"/>
              </a:spcBef>
              <a:spcAft>
                <a:spcPts val="600"/>
              </a:spcAft>
              <a:buNone/>
            </a:pPr>
            <a:r>
              <a:rPr lang="uk" sz="2500"/>
              <a:t>What Happens to the Victim</a:t>
            </a:r>
            <a:endParaRPr sz="3700"/>
          </a:p>
        </p:txBody>
      </p:sp>
      <p:sp>
        <p:nvSpPr>
          <p:cNvPr id="150" name="Google Shape;150;p2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55000" lnSpcReduction="20000"/>
          </a:bodyPr>
          <a:lstStyle/>
          <a:p>
            <a:pPr indent="-394522" lvl="0" marL="457200" rtl="0" algn="l">
              <a:spcBef>
                <a:spcPts val="0"/>
              </a:spcBef>
              <a:spcAft>
                <a:spcPts val="0"/>
              </a:spcAft>
              <a:buSzPct val="141780"/>
              <a:buChar char="-"/>
            </a:pPr>
            <a:r>
              <a:rPr lang="uk" sz="3350"/>
              <a:t>Encrypted code rebuilt in memory</a:t>
            </a:r>
            <a:br>
              <a:rPr lang="uk" sz="3350"/>
            </a:br>
            <a:endParaRPr sz="3350"/>
          </a:p>
          <a:p>
            <a:pPr indent="-394522" lvl="0" marL="457200" rtl="0" algn="l">
              <a:spcBef>
                <a:spcPts val="0"/>
              </a:spcBef>
              <a:spcAft>
                <a:spcPts val="0"/>
              </a:spcAft>
              <a:buSzPct val="141780"/>
              <a:buChar char="-"/>
            </a:pPr>
            <a:r>
              <a:rPr lang="uk" sz="3350"/>
              <a:t>Injects into trusted processes</a:t>
            </a:r>
            <a:br>
              <a:rPr lang="uk" sz="3350"/>
            </a:br>
            <a:endParaRPr sz="3350"/>
          </a:p>
          <a:p>
            <a:pPr indent="-394522" lvl="0" marL="457200" rtl="0" algn="l">
              <a:spcBef>
                <a:spcPts val="0"/>
              </a:spcBef>
              <a:spcAft>
                <a:spcPts val="0"/>
              </a:spcAft>
              <a:buSzPct val="141780"/>
              <a:buChar char="-"/>
            </a:pPr>
            <a:r>
              <a:rPr lang="uk" sz="3350"/>
              <a:t>Runs </a:t>
            </a:r>
            <a:r>
              <a:rPr b="1" lang="uk" sz="3350"/>
              <a:t>LummaC2 / Rhadamanthys</a:t>
            </a:r>
            <a:br>
              <a:rPr b="1" lang="uk" sz="3350"/>
            </a:br>
            <a:endParaRPr b="1" sz="3350"/>
          </a:p>
          <a:p>
            <a:pPr indent="-394522" lvl="0" marL="457200" rtl="0" algn="l">
              <a:spcBef>
                <a:spcPts val="0"/>
              </a:spcBef>
              <a:spcAft>
                <a:spcPts val="0"/>
              </a:spcAft>
              <a:buSzPct val="141780"/>
              <a:buChar char="-"/>
            </a:pPr>
            <a:r>
              <a:rPr lang="uk" sz="3350"/>
              <a:t>Steals passwords, cookies, crypto</a:t>
            </a:r>
            <a:endParaRPr sz="3350"/>
          </a:p>
          <a:p>
            <a:pPr indent="0" lvl="0" marL="457200" rtl="0" algn="l">
              <a:spcBef>
                <a:spcPts val="1200"/>
              </a:spcBef>
              <a:spcAft>
                <a:spcPts val="0"/>
              </a:spcAft>
              <a:buNone/>
            </a:pPr>
            <a:r>
              <a:t/>
            </a:r>
            <a:endParaRPr/>
          </a:p>
          <a:p>
            <a:pPr indent="0" lvl="0" marL="457200" rtl="0" algn="l">
              <a:spcBef>
                <a:spcPts val="1200"/>
              </a:spcBef>
              <a:spcAft>
                <a:spcPts val="0"/>
              </a:spcAft>
              <a:buNone/>
            </a:pPr>
            <a:r>
              <a:t/>
            </a:r>
            <a:endParaRPr/>
          </a:p>
          <a:p>
            <a:pPr indent="0" lvl="0" marL="457200" rtl="0" algn="l">
              <a:spcBef>
                <a:spcPts val="1200"/>
              </a:spcBef>
              <a:spcAft>
                <a:spcPts val="120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29"/>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just">
              <a:lnSpc>
                <a:spcPct val="150000"/>
              </a:lnSpc>
              <a:spcBef>
                <a:spcPts val="1800"/>
              </a:spcBef>
              <a:spcAft>
                <a:spcPts val="600"/>
              </a:spcAft>
              <a:buNone/>
            </a:pPr>
            <a:r>
              <a:rPr lang="uk" sz="2500"/>
              <a:t>Why ClickFix is Dangerous</a:t>
            </a:r>
            <a:endParaRPr sz="3700"/>
          </a:p>
        </p:txBody>
      </p:sp>
      <p:sp>
        <p:nvSpPr>
          <p:cNvPr id="156" name="Google Shape;156;p2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55000" lnSpcReduction="20000"/>
          </a:bodyPr>
          <a:lstStyle/>
          <a:p>
            <a:pPr indent="-393125" lvl="0" marL="457200" rtl="0" algn="l">
              <a:spcBef>
                <a:spcPts val="0"/>
              </a:spcBef>
              <a:spcAft>
                <a:spcPts val="0"/>
              </a:spcAft>
              <a:buSzPct val="142285"/>
              <a:buChar char="-"/>
            </a:pPr>
            <a:r>
              <a:rPr lang="uk" sz="3310"/>
              <a:t>No phishing, no attachments</a:t>
            </a:r>
            <a:br>
              <a:rPr lang="uk" sz="3310"/>
            </a:br>
            <a:endParaRPr sz="3310"/>
          </a:p>
          <a:p>
            <a:pPr indent="-393125" lvl="0" marL="457200" rtl="0" algn="l">
              <a:spcBef>
                <a:spcPts val="0"/>
              </a:spcBef>
              <a:spcAft>
                <a:spcPts val="0"/>
              </a:spcAft>
              <a:buSzPct val="142285"/>
              <a:buChar char="-"/>
            </a:pPr>
            <a:r>
              <a:rPr lang="uk" sz="3310"/>
              <a:t>Bypasses many security tools</a:t>
            </a:r>
            <a:br>
              <a:rPr lang="uk" sz="3310"/>
            </a:br>
            <a:endParaRPr sz="3310"/>
          </a:p>
          <a:p>
            <a:pPr indent="-393125" lvl="0" marL="457200" rtl="0" algn="l">
              <a:spcBef>
                <a:spcPts val="0"/>
              </a:spcBef>
              <a:spcAft>
                <a:spcPts val="0"/>
              </a:spcAft>
              <a:buSzPct val="142285"/>
              <a:buChar char="-"/>
            </a:pPr>
            <a:r>
              <a:rPr lang="uk" sz="3310"/>
              <a:t>Targets </a:t>
            </a:r>
            <a:r>
              <a:rPr b="1" lang="uk" sz="3310"/>
              <a:t>human trust</a:t>
            </a:r>
            <a:br>
              <a:rPr b="1" lang="uk" sz="3310"/>
            </a:br>
            <a:endParaRPr b="1" sz="3310"/>
          </a:p>
          <a:p>
            <a:pPr indent="-393125" lvl="0" marL="457200" rtl="0" algn="l">
              <a:spcBef>
                <a:spcPts val="0"/>
              </a:spcBef>
              <a:spcAft>
                <a:spcPts val="0"/>
              </a:spcAft>
              <a:buSzPct val="142285"/>
              <a:buChar char="-"/>
            </a:pPr>
            <a:r>
              <a:rPr lang="uk" sz="3310"/>
              <a:t>Shows steganography is now mass-used</a:t>
            </a:r>
            <a:endParaRPr sz="3310"/>
          </a:p>
          <a:p>
            <a:pPr indent="0" lvl="0" marL="457200" rtl="0" algn="l">
              <a:spcBef>
                <a:spcPts val="1200"/>
              </a:spcBef>
              <a:spcAft>
                <a:spcPts val="0"/>
              </a:spcAft>
              <a:buNone/>
            </a:pPr>
            <a:r>
              <a:t/>
            </a:r>
            <a:endParaRPr/>
          </a:p>
          <a:p>
            <a:pPr indent="0" lvl="0" marL="457200" rtl="0" algn="l">
              <a:spcBef>
                <a:spcPts val="1200"/>
              </a:spcBef>
              <a:spcAft>
                <a:spcPts val="0"/>
              </a:spcAft>
              <a:buNone/>
            </a:pPr>
            <a:r>
              <a:t/>
            </a:r>
            <a:endParaRPr/>
          </a:p>
          <a:p>
            <a:pPr indent="0" lvl="0" marL="457200" rtl="0" algn="l">
              <a:spcBef>
                <a:spcPts val="1200"/>
              </a:spcBef>
              <a:spcAft>
                <a:spcPts val="120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uk"/>
              <a:t>Another Example – AdGholas</a:t>
            </a:r>
            <a:endParaRPr/>
          </a:p>
        </p:txBody>
      </p:sp>
      <p:sp>
        <p:nvSpPr>
          <p:cNvPr id="162" name="Google Shape;162;p3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uk"/>
              <a:t>bought real ad space on trustworthy websites and used image-based steganography to hide malicious JavaScript inside banner ads</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31"/>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uk"/>
              <a:t>Primary Research</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 name="Shape 60"/>
        <p:cNvGrpSpPr/>
        <p:nvPr/>
      </p:nvGrpSpPr>
      <p:grpSpPr>
        <a:xfrm>
          <a:off x="0" y="0"/>
          <a:ext cx="0" cy="0"/>
          <a:chOff x="0" y="0"/>
          <a:chExt cx="0" cy="0"/>
        </a:xfrm>
      </p:grpSpPr>
      <p:sp>
        <p:nvSpPr>
          <p:cNvPr id="61" name="Google Shape;61;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uk"/>
              <a:t>“Metadata” of the project</a:t>
            </a:r>
            <a:endParaRPr/>
          </a:p>
        </p:txBody>
      </p:sp>
      <p:sp>
        <p:nvSpPr>
          <p:cNvPr id="62" name="Google Shape;62;p14"/>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uk"/>
              <a:t>Authors</a:t>
            </a:r>
            <a:endParaRPr/>
          </a:p>
          <a:p>
            <a:pPr indent="-317500" lvl="0" marL="457200" rtl="0" algn="l">
              <a:spcBef>
                <a:spcPts val="1200"/>
              </a:spcBef>
              <a:spcAft>
                <a:spcPts val="0"/>
              </a:spcAft>
              <a:buSzPts val="1400"/>
              <a:buChar char="-"/>
            </a:pPr>
            <a:r>
              <a:rPr lang="uk"/>
              <a:t>Danyil Tymchuk		(B00167321)</a:t>
            </a:r>
            <a:endParaRPr/>
          </a:p>
          <a:p>
            <a:pPr indent="-317500" lvl="0" marL="457200" rtl="0" algn="l">
              <a:spcBef>
                <a:spcPts val="0"/>
              </a:spcBef>
              <a:spcAft>
                <a:spcPts val="0"/>
              </a:spcAft>
              <a:buSzPts val="1400"/>
              <a:buChar char="-"/>
            </a:pPr>
            <a:r>
              <a:rPr lang="uk"/>
              <a:t>Illia Stefanovskyi		(B00165280)</a:t>
            </a:r>
            <a:endParaRPr/>
          </a:p>
          <a:p>
            <a:pPr indent="-317500" lvl="0" marL="457200" rtl="0" algn="l">
              <a:spcBef>
                <a:spcPts val="0"/>
              </a:spcBef>
              <a:spcAft>
                <a:spcPts val="0"/>
              </a:spcAft>
              <a:buSzPts val="1400"/>
              <a:buChar char="-"/>
            </a:pPr>
            <a:r>
              <a:rPr lang="uk"/>
              <a:t>Artem Surzhenko	(B00163362)</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lang="uk"/>
              <a:t>Submission date: 07/12/2025</a:t>
            </a:r>
            <a:endParaRPr/>
          </a:p>
        </p:txBody>
      </p:sp>
      <p:sp>
        <p:nvSpPr>
          <p:cNvPr id="63" name="Google Shape;63;p14"/>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uk"/>
              <a:t>Course</a:t>
            </a:r>
            <a:endParaRPr/>
          </a:p>
          <a:p>
            <a:pPr indent="-317500" lvl="0" marL="457200" rtl="0" algn="l">
              <a:spcBef>
                <a:spcPts val="1200"/>
              </a:spcBef>
              <a:spcAft>
                <a:spcPts val="0"/>
              </a:spcAft>
              <a:buSzPts val="1400"/>
              <a:buChar char="-"/>
            </a:pPr>
            <a:r>
              <a:rPr lang="uk"/>
              <a:t>Digital Forensics and Cyber Security (TU863/Y3)</a:t>
            </a:r>
            <a:endParaRPr/>
          </a:p>
          <a:p>
            <a:pPr indent="-317500" lvl="0" marL="457200" rtl="0" algn="l">
              <a:spcBef>
                <a:spcPts val="0"/>
              </a:spcBef>
              <a:spcAft>
                <a:spcPts val="0"/>
              </a:spcAft>
              <a:buSzPts val="1400"/>
              <a:buChar char="-"/>
            </a:pPr>
            <a:r>
              <a:rPr lang="uk"/>
              <a:t>Module: Computer and Network Forensics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uk"/>
              <a:t>Primary Research — </a:t>
            </a:r>
            <a:r>
              <a:rPr lang="uk"/>
              <a:t>Experiment</a:t>
            </a:r>
            <a:endParaRPr/>
          </a:p>
        </p:txBody>
      </p:sp>
      <p:sp>
        <p:nvSpPr>
          <p:cNvPr id="173" name="Google Shape;173;p3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uk"/>
              <a:t>Simulation of Steganographic Payload Delivery</a:t>
            </a:r>
            <a:endParaRPr/>
          </a:p>
          <a:p>
            <a:pPr indent="-342900" lvl="0" marL="457200" rtl="0" algn="l">
              <a:spcBef>
                <a:spcPts val="1200"/>
              </a:spcBef>
              <a:spcAft>
                <a:spcPts val="0"/>
              </a:spcAft>
              <a:buSzPts val="1800"/>
              <a:buChar char="-"/>
            </a:pPr>
            <a:r>
              <a:rPr lang="uk"/>
              <a:t>Experiment A: The "Append" Method (Overlay Steganography)</a:t>
            </a:r>
            <a:endParaRPr/>
          </a:p>
          <a:p>
            <a:pPr indent="-342900" lvl="0" marL="457200" rtl="0" algn="l">
              <a:spcBef>
                <a:spcPts val="0"/>
              </a:spcBef>
              <a:spcAft>
                <a:spcPts val="0"/>
              </a:spcAft>
              <a:buSzPts val="1800"/>
              <a:buChar char="-"/>
            </a:pPr>
            <a:r>
              <a:rPr lang="uk"/>
              <a:t>Experiment B: The “Embedding” Method (Steghide)</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33"/>
          <p:cNvSpPr txBox="1"/>
          <p:nvPr>
            <p:ph type="title"/>
          </p:nvPr>
        </p:nvSpPr>
        <p:spPr>
          <a:xfrm>
            <a:off x="0" y="2340900"/>
            <a:ext cx="9144000" cy="461700"/>
          </a:xfrm>
          <a:prstGeom prst="rect">
            <a:avLst/>
          </a:prstGeom>
        </p:spPr>
        <p:txBody>
          <a:bodyPr anchorCtr="0" anchor="b" bIns="91425" lIns="91425" spcFirstLastPara="1" rIns="91425" wrap="square" tIns="91425">
            <a:spAutoFit/>
          </a:bodyPr>
          <a:lstStyle/>
          <a:p>
            <a:pPr indent="0" lvl="0" marL="0" rtl="0" algn="ctr">
              <a:spcBef>
                <a:spcPts val="0"/>
              </a:spcBef>
              <a:spcAft>
                <a:spcPts val="0"/>
              </a:spcAft>
              <a:buSzPts val="990"/>
              <a:buNone/>
            </a:pPr>
            <a:r>
              <a:rPr lang="uk" sz="1800"/>
              <a:t>X5O!P%@AP[4\PZX54(P^)7CC)7}$EICAR-STANDARD-ANTIVIRUS-TEST-FILE!$H+H*</a:t>
            </a:r>
            <a:endParaRPr sz="1800"/>
          </a:p>
        </p:txBody>
      </p:sp>
      <p:sp>
        <p:nvSpPr>
          <p:cNvPr id="179" name="Google Shape;179;p33"/>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rPr lang="uk"/>
              <a:t>EICAR String</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uk"/>
              <a:t>Experiment A: The "Append" Method</a:t>
            </a:r>
            <a:endParaRPr/>
          </a:p>
        </p:txBody>
      </p:sp>
      <p:sp>
        <p:nvSpPr>
          <p:cNvPr id="185" name="Google Shape;185;p3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uk"/>
              <a:t>Overlay Steganography</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uk"/>
              <a:t>Experiment A: The "Append" Method</a:t>
            </a:r>
            <a:endParaRPr/>
          </a:p>
        </p:txBody>
      </p:sp>
      <p:sp>
        <p:nvSpPr>
          <p:cNvPr id="191" name="Google Shape;191;p3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uk"/>
              <a:t>Procedure</a:t>
            </a:r>
            <a:endParaRPr/>
          </a:p>
          <a:p>
            <a:pPr indent="-323850" lvl="0" marL="457200" rtl="0" algn="l">
              <a:spcBef>
                <a:spcPts val="1200"/>
              </a:spcBef>
              <a:spcAft>
                <a:spcPts val="0"/>
              </a:spcAft>
              <a:buSzPts val="1500"/>
              <a:buChar char="-"/>
            </a:pPr>
            <a:r>
              <a:rPr lang="uk" sz="1500"/>
              <a:t>bash:	</a:t>
            </a:r>
            <a:r>
              <a:rPr lang="uk" sz="1500">
                <a:latin typeface="Source Code Pro"/>
                <a:ea typeface="Source Code Pro"/>
                <a:cs typeface="Source Code Pro"/>
                <a:sym typeface="Source Code Pro"/>
              </a:rPr>
              <a:t>cat image.jpg eicar.com.txt &gt; infected_image_append.jpg</a:t>
            </a:r>
            <a:endParaRPr sz="1500">
              <a:latin typeface="Source Code Pro"/>
              <a:ea typeface="Source Code Pro"/>
              <a:cs typeface="Source Code Pro"/>
              <a:sym typeface="Source Code Pro"/>
            </a:endParaRPr>
          </a:p>
          <a:p>
            <a:pPr indent="-323850" lvl="0" marL="457200" rtl="0" algn="l">
              <a:spcBef>
                <a:spcPts val="0"/>
              </a:spcBef>
              <a:spcAft>
                <a:spcPts val="0"/>
              </a:spcAft>
              <a:buSzPts val="1500"/>
              <a:buChar char="-"/>
            </a:pPr>
            <a:r>
              <a:rPr lang="uk" sz="1500"/>
              <a:t>cmd</a:t>
            </a:r>
            <a:r>
              <a:rPr lang="uk" sz="1500"/>
              <a:t>:		</a:t>
            </a:r>
            <a:r>
              <a:rPr lang="uk" sz="1500">
                <a:latin typeface="Source Code Pro"/>
                <a:ea typeface="Source Code Pro"/>
                <a:cs typeface="Source Code Pro"/>
                <a:sym typeface="Source Code Pro"/>
              </a:rPr>
              <a:t>copy /b image.jpg + eicar.com.txt infected_image_append.jpg</a:t>
            </a:r>
            <a:endParaRPr sz="1500">
              <a:latin typeface="Source Code Pro"/>
              <a:ea typeface="Source Code Pro"/>
              <a:cs typeface="Source Code Pro"/>
              <a:sym typeface="Source Code Pro"/>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3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uk"/>
              <a:t>Experiment A: The "Append" Method</a:t>
            </a:r>
            <a:endParaRPr/>
          </a:p>
        </p:txBody>
      </p:sp>
      <p:sp>
        <p:nvSpPr>
          <p:cNvPr id="197" name="Google Shape;197;p3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uk"/>
              <a:t>Results</a:t>
            </a:r>
            <a:endParaRPr/>
          </a:p>
          <a:p>
            <a:pPr indent="-342900" lvl="0" marL="457200" rtl="0" algn="l">
              <a:spcBef>
                <a:spcPts val="1200"/>
              </a:spcBef>
              <a:spcAft>
                <a:spcPts val="0"/>
              </a:spcAft>
              <a:buSzPts val="1800"/>
              <a:buChar char="-"/>
            </a:pPr>
            <a:r>
              <a:rPr lang="uk"/>
              <a:t>Visual Inspection: The image is not corrupted</a:t>
            </a:r>
            <a:endParaRPr/>
          </a:p>
          <a:p>
            <a:pPr indent="-342900" lvl="0" marL="457200" rtl="0" algn="l">
              <a:spcBef>
                <a:spcPts val="0"/>
              </a:spcBef>
              <a:spcAft>
                <a:spcPts val="0"/>
              </a:spcAft>
              <a:buSzPts val="1800"/>
              <a:buChar char="-"/>
            </a:pPr>
            <a:r>
              <a:rPr lang="uk"/>
              <a:t>Forensic Analysis: At the very bottom of the file → the plaintext EICAR strin</a:t>
            </a:r>
            <a:r>
              <a:rPr lang="uk"/>
              <a:t>g</a:t>
            </a:r>
            <a:endParaRPr sz="1500">
              <a:latin typeface="Source Code Pro"/>
              <a:ea typeface="Source Code Pro"/>
              <a:cs typeface="Source Code Pro"/>
              <a:sym typeface="Source Code Pro"/>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pic>
        <p:nvPicPr>
          <p:cNvPr id="202" name="Google Shape;202;p37"/>
          <p:cNvPicPr preferRelativeResize="0"/>
          <p:nvPr/>
        </p:nvPicPr>
        <p:blipFill>
          <a:blip r:embed="rId3">
            <a:alphaModFix/>
          </a:blip>
          <a:stretch>
            <a:fillRect/>
          </a:stretch>
        </p:blipFill>
        <p:spPr>
          <a:xfrm>
            <a:off x="454473" y="0"/>
            <a:ext cx="8235053" cy="51435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3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uk"/>
              <a:t>Experiment </a:t>
            </a:r>
            <a:r>
              <a:rPr lang="uk"/>
              <a:t>A</a:t>
            </a:r>
            <a:r>
              <a:rPr lang="uk"/>
              <a:t>: The "</a:t>
            </a:r>
            <a:r>
              <a:rPr lang="uk"/>
              <a:t>Append</a:t>
            </a:r>
            <a:r>
              <a:rPr lang="uk"/>
              <a:t>" Method</a:t>
            </a:r>
            <a:endParaRPr/>
          </a:p>
        </p:txBody>
      </p:sp>
      <p:sp>
        <p:nvSpPr>
          <p:cNvPr id="208" name="Google Shape;208;p3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uk"/>
              <a:t>Hexadecimal Inspection</a:t>
            </a:r>
            <a:endParaRPr/>
          </a:p>
          <a:p>
            <a:pPr indent="-342900" lvl="0" marL="457200" rtl="0" algn="l">
              <a:spcBef>
                <a:spcPts val="1200"/>
              </a:spcBef>
              <a:spcAft>
                <a:spcPts val="0"/>
              </a:spcAft>
              <a:buSzPts val="1800"/>
              <a:buChar char="-"/>
            </a:pPr>
            <a:r>
              <a:rPr lang="uk"/>
              <a:t>JPEG ends with the byte sequence </a:t>
            </a:r>
            <a:r>
              <a:rPr b="1" lang="uk"/>
              <a:t>FF D9</a:t>
            </a:r>
            <a:endParaRPr b="1"/>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pic>
        <p:nvPicPr>
          <p:cNvPr id="213" name="Google Shape;213;p39"/>
          <p:cNvPicPr preferRelativeResize="0"/>
          <p:nvPr/>
        </p:nvPicPr>
        <p:blipFill>
          <a:blip r:embed="rId3">
            <a:alphaModFix/>
          </a:blip>
          <a:stretch>
            <a:fillRect/>
          </a:stretch>
        </p:blipFill>
        <p:spPr>
          <a:xfrm>
            <a:off x="454461" y="0"/>
            <a:ext cx="8235077" cy="51435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4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uk"/>
              <a:t>Experiment B: The "</a:t>
            </a:r>
            <a:r>
              <a:rPr lang="uk"/>
              <a:t>Embedding</a:t>
            </a:r>
            <a:r>
              <a:rPr lang="uk"/>
              <a:t>" Method</a:t>
            </a:r>
            <a:endParaRPr/>
          </a:p>
        </p:txBody>
      </p:sp>
      <p:sp>
        <p:nvSpPr>
          <p:cNvPr id="219" name="Google Shape;219;p4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uk"/>
              <a:t>Steghide</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4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uk"/>
              <a:t>Experiment B: The "Embedding" Method</a:t>
            </a:r>
            <a:endParaRPr/>
          </a:p>
        </p:txBody>
      </p:sp>
      <p:sp>
        <p:nvSpPr>
          <p:cNvPr id="225" name="Google Shape;225;p4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uk"/>
              <a:t>Procedure</a:t>
            </a:r>
            <a:endParaRPr/>
          </a:p>
          <a:p>
            <a:pPr indent="-311150" lvl="0" marL="457200" rtl="0" algn="l">
              <a:spcBef>
                <a:spcPts val="1200"/>
              </a:spcBef>
              <a:spcAft>
                <a:spcPts val="0"/>
              </a:spcAft>
              <a:buSzPts val="1300"/>
              <a:buChar char="-"/>
            </a:pPr>
            <a:r>
              <a:rPr lang="uk" sz="1300">
                <a:latin typeface="Source Code Pro"/>
                <a:ea typeface="Source Code Pro"/>
                <a:cs typeface="Source Code Pro"/>
                <a:sym typeface="Source Code Pro"/>
              </a:rPr>
              <a:t>steghide embed -cf image.jpg -ef eicar.com.txt -sf infected_image_steghide.jpg</a:t>
            </a:r>
            <a:endParaRPr sz="1300">
              <a:latin typeface="Source Code Pro"/>
              <a:ea typeface="Source Code Pro"/>
              <a:cs typeface="Source Code Pro"/>
              <a:sym typeface="Source Code Pr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sp>
        <p:nvSpPr>
          <p:cNvPr id="68" name="Google Shape;68;p15"/>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uk"/>
              <a:t>Introduction</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4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uk"/>
              <a:t>Experiment B: The "Embedding" Method</a:t>
            </a:r>
            <a:endParaRPr/>
          </a:p>
        </p:txBody>
      </p:sp>
      <p:sp>
        <p:nvSpPr>
          <p:cNvPr id="231" name="Google Shape;231;p4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uk"/>
              <a:t>Results</a:t>
            </a:r>
            <a:endParaRPr/>
          </a:p>
          <a:p>
            <a:pPr indent="-342900" lvl="0" marL="457200" rtl="0" algn="l">
              <a:spcBef>
                <a:spcPts val="1200"/>
              </a:spcBef>
              <a:spcAft>
                <a:spcPts val="0"/>
              </a:spcAft>
              <a:buSzPts val="1800"/>
              <a:buChar char="-"/>
            </a:pPr>
            <a:r>
              <a:rPr lang="uk"/>
              <a:t>Visual Inspection: No visual degradation or "noise" is visible</a:t>
            </a:r>
            <a:endParaRPr/>
          </a:p>
          <a:p>
            <a:pPr indent="-342900" lvl="0" marL="457200" rtl="0" algn="l">
              <a:spcBef>
                <a:spcPts val="0"/>
              </a:spcBef>
              <a:spcAft>
                <a:spcPts val="0"/>
              </a:spcAft>
              <a:buSzPts val="1800"/>
              <a:buChar char="-"/>
            </a:pPr>
            <a:r>
              <a:rPr lang="uk"/>
              <a:t>Forensic Analysis (Text): The EICAR string cannot be found through a search</a:t>
            </a:r>
            <a:endParaRPr/>
          </a:p>
          <a:p>
            <a:pPr indent="-342900" lvl="0" marL="457200" rtl="0" algn="l">
              <a:spcBef>
                <a:spcPts val="0"/>
              </a:spcBef>
              <a:spcAft>
                <a:spcPts val="0"/>
              </a:spcAft>
              <a:buSzPts val="1800"/>
              <a:buChar char="-"/>
            </a:pPr>
            <a:r>
              <a:rPr lang="uk"/>
              <a:t>Forensic Analysis (Statistic): High </a:t>
            </a:r>
            <a:r>
              <a:rPr lang="uk"/>
              <a:t>entropy</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pic>
        <p:nvPicPr>
          <p:cNvPr id="236" name="Google Shape;236;p43"/>
          <p:cNvPicPr preferRelativeResize="0"/>
          <p:nvPr/>
        </p:nvPicPr>
        <p:blipFill>
          <a:blip r:embed="rId3">
            <a:alphaModFix/>
          </a:blip>
          <a:stretch>
            <a:fillRect/>
          </a:stretch>
        </p:blipFill>
        <p:spPr>
          <a:xfrm>
            <a:off x="454461" y="0"/>
            <a:ext cx="8235077" cy="51435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4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uk"/>
              <a:t>Experiment B: The "Embedding" Method</a:t>
            </a:r>
            <a:endParaRPr/>
          </a:p>
        </p:txBody>
      </p:sp>
      <p:sp>
        <p:nvSpPr>
          <p:cNvPr id="242" name="Google Shape;242;p4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uk"/>
              <a:t>Shannon </a:t>
            </a:r>
            <a:r>
              <a:rPr lang="uk"/>
              <a:t>Entropy Analysis</a:t>
            </a:r>
            <a:endParaRPr/>
          </a:p>
          <a:p>
            <a:pPr indent="-342900" lvl="0" marL="457200" rtl="0" algn="l">
              <a:spcBef>
                <a:spcPts val="1200"/>
              </a:spcBef>
              <a:spcAft>
                <a:spcPts val="0"/>
              </a:spcAft>
              <a:buSzPts val="1800"/>
              <a:buChar char="-"/>
            </a:pPr>
            <a:r>
              <a:rPr lang="uk"/>
              <a:t>JPEG – Compressed file format (high entropy)</a:t>
            </a:r>
            <a:endParaRPr/>
          </a:p>
          <a:p>
            <a:pPr indent="-342900" lvl="0" marL="457200" rtl="0" algn="l">
              <a:spcBef>
                <a:spcPts val="0"/>
              </a:spcBef>
              <a:spcAft>
                <a:spcPts val="0"/>
              </a:spcAft>
              <a:buSzPts val="1800"/>
              <a:buChar char="-"/>
            </a:pPr>
            <a:r>
              <a:rPr lang="uk"/>
              <a:t>JPEG + </a:t>
            </a:r>
            <a:r>
              <a:rPr lang="uk"/>
              <a:t>Encrypted</a:t>
            </a:r>
            <a:r>
              <a:rPr lang="uk"/>
              <a:t> message inside – not a big difference in entropy</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pic>
        <p:nvPicPr>
          <p:cNvPr id="247" name="Google Shape;247;p45"/>
          <p:cNvPicPr preferRelativeResize="0"/>
          <p:nvPr/>
        </p:nvPicPr>
        <p:blipFill>
          <a:blip r:embed="rId3">
            <a:alphaModFix/>
          </a:blip>
          <a:stretch>
            <a:fillRect/>
          </a:stretch>
        </p:blipFill>
        <p:spPr>
          <a:xfrm>
            <a:off x="454461" y="0"/>
            <a:ext cx="8235077" cy="51435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4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uk"/>
              <a:t>Experiment B: The "Embedding" Method</a:t>
            </a:r>
            <a:endParaRPr/>
          </a:p>
        </p:txBody>
      </p:sp>
      <p:sp>
        <p:nvSpPr>
          <p:cNvPr id="253" name="Google Shape;253;p4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uk"/>
              <a:t>Comparative Analysis</a:t>
            </a:r>
            <a:endParaRPr/>
          </a:p>
        </p:txBody>
      </p:sp>
      <p:graphicFrame>
        <p:nvGraphicFramePr>
          <p:cNvPr id="254" name="Google Shape;254;p46"/>
          <p:cNvGraphicFramePr/>
          <p:nvPr/>
        </p:nvGraphicFramePr>
        <p:xfrm>
          <a:off x="1706400" y="2076450"/>
          <a:ext cx="3000000" cy="3000000"/>
        </p:xfrm>
        <a:graphic>
          <a:graphicData uri="http://schemas.openxmlformats.org/drawingml/2006/table">
            <a:tbl>
              <a:tblPr>
                <a:noFill/>
                <a:tableStyleId>{81BF44AB-C6BC-41B1-A80E-3D90F99C94F0}</a:tableStyleId>
              </a:tblPr>
              <a:tblGrid>
                <a:gridCol w="1260000"/>
                <a:gridCol w="2235600"/>
                <a:gridCol w="2235600"/>
              </a:tblGrid>
              <a:tr h="360000">
                <a:tc>
                  <a:txBody>
                    <a:bodyPr/>
                    <a:lstStyle/>
                    <a:p>
                      <a:pPr indent="0" lvl="0" marL="0" rtl="0" algn="just">
                        <a:spcBef>
                          <a:spcPts val="0"/>
                        </a:spcBef>
                        <a:spcAft>
                          <a:spcPts val="0"/>
                        </a:spcAft>
                        <a:buNone/>
                      </a:pPr>
                      <a:r>
                        <a:rPr b="1" lang="uk" sz="1100">
                          <a:solidFill>
                            <a:schemeClr val="dk1"/>
                          </a:solidFill>
                          <a:latin typeface="Times New Roman"/>
                          <a:ea typeface="Times New Roman"/>
                          <a:cs typeface="Times New Roman"/>
                          <a:sym typeface="Times New Roman"/>
                        </a:rPr>
                        <a:t>Feature</a:t>
                      </a:r>
                      <a:endParaRPr b="1" sz="1100">
                        <a:solidFill>
                          <a:schemeClr val="dk1"/>
                        </a:solidFill>
                        <a:latin typeface="Times New Roman"/>
                        <a:ea typeface="Times New Roman"/>
                        <a:cs typeface="Times New Roman"/>
                        <a:sym typeface="Times New Roman"/>
                      </a:endParaRPr>
                    </a:p>
                  </a:txBody>
                  <a:tcPr marT="76200" marB="76200" marR="114300" marL="114300">
                    <a:lnL cap="flat" cmpd="sng" w="9525">
                      <a:solidFill>
                        <a:srgbClr val="1F1F1F"/>
                      </a:solidFill>
                      <a:prstDash val="solid"/>
                      <a:round/>
                      <a:headEnd len="sm" w="sm" type="none"/>
                      <a:tailEnd len="sm" w="sm" type="none"/>
                    </a:lnL>
                    <a:lnR cap="flat" cmpd="sng" w="9525">
                      <a:solidFill>
                        <a:srgbClr val="1F1F1F"/>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tcPr>
                </a:tc>
                <a:tc>
                  <a:txBody>
                    <a:bodyPr/>
                    <a:lstStyle/>
                    <a:p>
                      <a:pPr indent="0" lvl="0" marL="0" rtl="0" algn="just">
                        <a:spcBef>
                          <a:spcPts val="0"/>
                        </a:spcBef>
                        <a:spcAft>
                          <a:spcPts val="0"/>
                        </a:spcAft>
                        <a:buNone/>
                      </a:pPr>
                      <a:r>
                        <a:rPr b="1" lang="uk" sz="1100">
                          <a:solidFill>
                            <a:schemeClr val="dk1"/>
                          </a:solidFill>
                          <a:latin typeface="Times New Roman"/>
                          <a:ea typeface="Times New Roman"/>
                          <a:cs typeface="Times New Roman"/>
                          <a:sym typeface="Times New Roman"/>
                        </a:rPr>
                        <a:t>Method A: Appending</a:t>
                      </a:r>
                      <a:endParaRPr b="1" sz="1100">
                        <a:solidFill>
                          <a:schemeClr val="dk1"/>
                        </a:solidFill>
                        <a:latin typeface="Times New Roman"/>
                        <a:ea typeface="Times New Roman"/>
                        <a:cs typeface="Times New Roman"/>
                        <a:sym typeface="Times New Roman"/>
                      </a:endParaRPr>
                    </a:p>
                  </a:txBody>
                  <a:tcPr marT="76200" marB="76200" marR="114300" marL="114300">
                    <a:lnL cap="flat" cmpd="sng" w="9525">
                      <a:solidFill>
                        <a:srgbClr val="1F1F1F"/>
                      </a:solidFill>
                      <a:prstDash val="solid"/>
                      <a:round/>
                      <a:headEnd len="sm" w="sm" type="none"/>
                      <a:tailEnd len="sm" w="sm" type="none"/>
                    </a:lnL>
                    <a:lnR cap="flat" cmpd="sng" w="9525">
                      <a:solidFill>
                        <a:srgbClr val="1F1F1F"/>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tcPr>
                </a:tc>
                <a:tc>
                  <a:txBody>
                    <a:bodyPr/>
                    <a:lstStyle/>
                    <a:p>
                      <a:pPr indent="0" lvl="0" marL="0" rtl="0" algn="just">
                        <a:spcBef>
                          <a:spcPts val="0"/>
                        </a:spcBef>
                        <a:spcAft>
                          <a:spcPts val="0"/>
                        </a:spcAft>
                        <a:buNone/>
                      </a:pPr>
                      <a:r>
                        <a:rPr b="1" lang="uk" sz="1100">
                          <a:solidFill>
                            <a:schemeClr val="dk1"/>
                          </a:solidFill>
                          <a:latin typeface="Times New Roman"/>
                          <a:ea typeface="Times New Roman"/>
                          <a:cs typeface="Times New Roman"/>
                          <a:sym typeface="Times New Roman"/>
                        </a:rPr>
                        <a:t>Method B: Embedding</a:t>
                      </a:r>
                      <a:endParaRPr b="1" sz="1100">
                        <a:solidFill>
                          <a:schemeClr val="dk1"/>
                        </a:solidFill>
                        <a:latin typeface="Times New Roman"/>
                        <a:ea typeface="Times New Roman"/>
                        <a:cs typeface="Times New Roman"/>
                        <a:sym typeface="Times New Roman"/>
                      </a:endParaRPr>
                    </a:p>
                  </a:txBody>
                  <a:tcPr marT="76200" marB="76200" marR="114300" marL="114300">
                    <a:lnL cap="flat" cmpd="sng" w="9525">
                      <a:solidFill>
                        <a:srgbClr val="1F1F1F"/>
                      </a:solidFill>
                      <a:prstDash val="solid"/>
                      <a:round/>
                      <a:headEnd len="sm" w="sm" type="none"/>
                      <a:tailEnd len="sm" w="sm" type="none"/>
                    </a:lnL>
                    <a:lnR cap="flat" cmpd="sng" w="9525">
                      <a:solidFill>
                        <a:srgbClr val="1F1F1F"/>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tcPr>
                </a:tc>
              </a:tr>
              <a:tr h="360000">
                <a:tc>
                  <a:txBody>
                    <a:bodyPr/>
                    <a:lstStyle/>
                    <a:p>
                      <a:pPr indent="0" lvl="0" marL="0" rtl="0" algn="just">
                        <a:spcBef>
                          <a:spcPts val="0"/>
                        </a:spcBef>
                        <a:spcAft>
                          <a:spcPts val="0"/>
                        </a:spcAft>
                        <a:buNone/>
                      </a:pPr>
                      <a:r>
                        <a:rPr lang="uk" sz="1100">
                          <a:solidFill>
                            <a:schemeClr val="dk1"/>
                          </a:solidFill>
                          <a:latin typeface="Times New Roman"/>
                          <a:ea typeface="Times New Roman"/>
                          <a:cs typeface="Times New Roman"/>
                          <a:sym typeface="Times New Roman"/>
                        </a:rPr>
                        <a:t>Complexity</a:t>
                      </a:r>
                      <a:endParaRPr sz="1100">
                        <a:solidFill>
                          <a:schemeClr val="dk1"/>
                        </a:solidFill>
                        <a:latin typeface="Times New Roman"/>
                        <a:ea typeface="Times New Roman"/>
                        <a:cs typeface="Times New Roman"/>
                        <a:sym typeface="Times New Roman"/>
                      </a:endParaRPr>
                    </a:p>
                  </a:txBody>
                  <a:tcPr marT="76200" marB="76200" marR="114300" marL="114300">
                    <a:lnL cap="flat" cmpd="sng" w="9525">
                      <a:solidFill>
                        <a:srgbClr val="1F1F1F"/>
                      </a:solidFill>
                      <a:prstDash val="solid"/>
                      <a:round/>
                      <a:headEnd len="sm" w="sm" type="none"/>
                      <a:tailEnd len="sm" w="sm" type="none"/>
                    </a:lnL>
                    <a:lnR cap="flat" cmpd="sng" w="9525">
                      <a:solidFill>
                        <a:srgbClr val="1F1F1F"/>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tcPr>
                </a:tc>
                <a:tc>
                  <a:txBody>
                    <a:bodyPr/>
                    <a:lstStyle/>
                    <a:p>
                      <a:pPr indent="0" lvl="0" marL="0" rtl="0" algn="just">
                        <a:spcBef>
                          <a:spcPts val="0"/>
                        </a:spcBef>
                        <a:spcAft>
                          <a:spcPts val="0"/>
                        </a:spcAft>
                        <a:buNone/>
                      </a:pPr>
                      <a:r>
                        <a:rPr lang="uk" sz="1100">
                          <a:solidFill>
                            <a:schemeClr val="dk1"/>
                          </a:solidFill>
                          <a:latin typeface="Times New Roman"/>
                          <a:ea typeface="Times New Roman"/>
                          <a:cs typeface="Times New Roman"/>
                          <a:sym typeface="Times New Roman"/>
                        </a:rPr>
                        <a:t>Low (Native OS commands)</a:t>
                      </a:r>
                      <a:endParaRPr sz="1100">
                        <a:solidFill>
                          <a:schemeClr val="dk1"/>
                        </a:solidFill>
                        <a:latin typeface="Times New Roman"/>
                        <a:ea typeface="Times New Roman"/>
                        <a:cs typeface="Times New Roman"/>
                        <a:sym typeface="Times New Roman"/>
                      </a:endParaRPr>
                    </a:p>
                  </a:txBody>
                  <a:tcPr marT="76200" marB="76200" marR="114300" marL="114300">
                    <a:lnL cap="flat" cmpd="sng" w="9525">
                      <a:solidFill>
                        <a:srgbClr val="1F1F1F"/>
                      </a:solidFill>
                      <a:prstDash val="solid"/>
                      <a:round/>
                      <a:headEnd len="sm" w="sm" type="none"/>
                      <a:tailEnd len="sm" w="sm" type="none"/>
                    </a:lnL>
                    <a:lnR cap="flat" cmpd="sng" w="9525">
                      <a:solidFill>
                        <a:srgbClr val="1F1F1F"/>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tcPr>
                </a:tc>
                <a:tc>
                  <a:txBody>
                    <a:bodyPr/>
                    <a:lstStyle/>
                    <a:p>
                      <a:pPr indent="0" lvl="0" marL="0" rtl="0" algn="just">
                        <a:spcBef>
                          <a:spcPts val="0"/>
                        </a:spcBef>
                        <a:spcAft>
                          <a:spcPts val="0"/>
                        </a:spcAft>
                        <a:buNone/>
                      </a:pPr>
                      <a:r>
                        <a:rPr lang="uk" sz="1100">
                          <a:solidFill>
                            <a:schemeClr val="dk1"/>
                          </a:solidFill>
                          <a:latin typeface="Times New Roman"/>
                          <a:ea typeface="Times New Roman"/>
                          <a:cs typeface="Times New Roman"/>
                          <a:sym typeface="Times New Roman"/>
                        </a:rPr>
                        <a:t>High (Requires specialized algorithms)</a:t>
                      </a:r>
                      <a:endParaRPr sz="1100">
                        <a:solidFill>
                          <a:schemeClr val="dk1"/>
                        </a:solidFill>
                        <a:latin typeface="Times New Roman"/>
                        <a:ea typeface="Times New Roman"/>
                        <a:cs typeface="Times New Roman"/>
                        <a:sym typeface="Times New Roman"/>
                      </a:endParaRPr>
                    </a:p>
                  </a:txBody>
                  <a:tcPr marT="76200" marB="76200" marR="114300" marL="114300">
                    <a:lnL cap="flat" cmpd="sng" w="9525">
                      <a:solidFill>
                        <a:srgbClr val="1F1F1F"/>
                      </a:solidFill>
                      <a:prstDash val="solid"/>
                      <a:round/>
                      <a:headEnd len="sm" w="sm" type="none"/>
                      <a:tailEnd len="sm" w="sm" type="none"/>
                    </a:lnL>
                    <a:lnR cap="flat" cmpd="sng" w="9525">
                      <a:solidFill>
                        <a:srgbClr val="1F1F1F"/>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tcPr>
                </a:tc>
              </a:tr>
              <a:tr h="360000">
                <a:tc>
                  <a:txBody>
                    <a:bodyPr/>
                    <a:lstStyle/>
                    <a:p>
                      <a:pPr indent="0" lvl="0" marL="0" rtl="0" algn="just">
                        <a:spcBef>
                          <a:spcPts val="0"/>
                        </a:spcBef>
                        <a:spcAft>
                          <a:spcPts val="0"/>
                        </a:spcAft>
                        <a:buNone/>
                      </a:pPr>
                      <a:r>
                        <a:rPr lang="uk" sz="1100">
                          <a:solidFill>
                            <a:schemeClr val="dk1"/>
                          </a:solidFill>
                          <a:latin typeface="Times New Roman"/>
                          <a:ea typeface="Times New Roman"/>
                          <a:cs typeface="Times New Roman"/>
                          <a:sym typeface="Times New Roman"/>
                        </a:rPr>
                        <a:t>Visual Impact</a:t>
                      </a:r>
                      <a:endParaRPr sz="1100">
                        <a:solidFill>
                          <a:schemeClr val="dk1"/>
                        </a:solidFill>
                        <a:latin typeface="Times New Roman"/>
                        <a:ea typeface="Times New Roman"/>
                        <a:cs typeface="Times New Roman"/>
                        <a:sym typeface="Times New Roman"/>
                      </a:endParaRPr>
                    </a:p>
                  </a:txBody>
                  <a:tcPr marT="76200" marB="76200" marR="114300" marL="114300">
                    <a:lnL cap="flat" cmpd="sng" w="9525">
                      <a:solidFill>
                        <a:srgbClr val="1F1F1F"/>
                      </a:solidFill>
                      <a:prstDash val="solid"/>
                      <a:round/>
                      <a:headEnd len="sm" w="sm" type="none"/>
                      <a:tailEnd len="sm" w="sm" type="none"/>
                    </a:lnL>
                    <a:lnR cap="flat" cmpd="sng" w="9525">
                      <a:solidFill>
                        <a:srgbClr val="1F1F1F"/>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tcPr>
                </a:tc>
                <a:tc>
                  <a:txBody>
                    <a:bodyPr/>
                    <a:lstStyle/>
                    <a:p>
                      <a:pPr indent="0" lvl="0" marL="0" rtl="0" algn="just">
                        <a:spcBef>
                          <a:spcPts val="0"/>
                        </a:spcBef>
                        <a:spcAft>
                          <a:spcPts val="0"/>
                        </a:spcAft>
                        <a:buNone/>
                      </a:pPr>
                      <a:r>
                        <a:rPr lang="uk" sz="1100">
                          <a:solidFill>
                            <a:schemeClr val="dk1"/>
                          </a:solidFill>
                          <a:latin typeface="Times New Roman"/>
                          <a:ea typeface="Times New Roman"/>
                          <a:cs typeface="Times New Roman"/>
                          <a:sym typeface="Times New Roman"/>
                        </a:rPr>
                        <a:t>None (Image looks normal)</a:t>
                      </a:r>
                      <a:endParaRPr sz="1100">
                        <a:solidFill>
                          <a:schemeClr val="dk1"/>
                        </a:solidFill>
                        <a:latin typeface="Times New Roman"/>
                        <a:ea typeface="Times New Roman"/>
                        <a:cs typeface="Times New Roman"/>
                        <a:sym typeface="Times New Roman"/>
                      </a:endParaRPr>
                    </a:p>
                  </a:txBody>
                  <a:tcPr marT="76200" marB="76200" marR="114300" marL="114300">
                    <a:lnL cap="flat" cmpd="sng" w="9525">
                      <a:solidFill>
                        <a:srgbClr val="1F1F1F"/>
                      </a:solidFill>
                      <a:prstDash val="solid"/>
                      <a:round/>
                      <a:headEnd len="sm" w="sm" type="none"/>
                      <a:tailEnd len="sm" w="sm" type="none"/>
                    </a:lnL>
                    <a:lnR cap="flat" cmpd="sng" w="9525">
                      <a:solidFill>
                        <a:srgbClr val="1F1F1F"/>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tcPr>
                </a:tc>
                <a:tc>
                  <a:txBody>
                    <a:bodyPr/>
                    <a:lstStyle/>
                    <a:p>
                      <a:pPr indent="0" lvl="0" marL="0" rtl="0" algn="just">
                        <a:spcBef>
                          <a:spcPts val="0"/>
                        </a:spcBef>
                        <a:spcAft>
                          <a:spcPts val="0"/>
                        </a:spcAft>
                        <a:buNone/>
                      </a:pPr>
                      <a:r>
                        <a:rPr lang="uk" sz="1100">
                          <a:solidFill>
                            <a:schemeClr val="dk1"/>
                          </a:solidFill>
                          <a:latin typeface="Times New Roman"/>
                          <a:ea typeface="Times New Roman"/>
                          <a:cs typeface="Times New Roman"/>
                          <a:sym typeface="Times New Roman"/>
                        </a:rPr>
                        <a:t>None (Image looks normal)</a:t>
                      </a:r>
                      <a:endParaRPr sz="1100">
                        <a:solidFill>
                          <a:schemeClr val="dk1"/>
                        </a:solidFill>
                        <a:latin typeface="Times New Roman"/>
                        <a:ea typeface="Times New Roman"/>
                        <a:cs typeface="Times New Roman"/>
                        <a:sym typeface="Times New Roman"/>
                      </a:endParaRPr>
                    </a:p>
                  </a:txBody>
                  <a:tcPr marT="76200" marB="76200" marR="114300" marL="114300">
                    <a:lnL cap="flat" cmpd="sng" w="9525">
                      <a:solidFill>
                        <a:srgbClr val="1F1F1F"/>
                      </a:solidFill>
                      <a:prstDash val="solid"/>
                      <a:round/>
                      <a:headEnd len="sm" w="sm" type="none"/>
                      <a:tailEnd len="sm" w="sm" type="none"/>
                    </a:lnL>
                    <a:lnR cap="flat" cmpd="sng" w="9525">
                      <a:solidFill>
                        <a:srgbClr val="1F1F1F"/>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tcPr>
                </a:tc>
              </a:tr>
              <a:tr h="360000">
                <a:tc>
                  <a:txBody>
                    <a:bodyPr/>
                    <a:lstStyle/>
                    <a:p>
                      <a:pPr indent="0" lvl="0" marL="0" rtl="0" algn="just">
                        <a:spcBef>
                          <a:spcPts val="0"/>
                        </a:spcBef>
                        <a:spcAft>
                          <a:spcPts val="0"/>
                        </a:spcAft>
                        <a:buNone/>
                      </a:pPr>
                      <a:r>
                        <a:rPr lang="uk" sz="1100">
                          <a:solidFill>
                            <a:schemeClr val="dk1"/>
                          </a:solidFill>
                          <a:latin typeface="Times New Roman"/>
                          <a:ea typeface="Times New Roman"/>
                          <a:cs typeface="Times New Roman"/>
                          <a:sym typeface="Times New Roman"/>
                        </a:rPr>
                        <a:t>Forensic Trace</a:t>
                      </a:r>
                      <a:endParaRPr sz="1100">
                        <a:solidFill>
                          <a:schemeClr val="dk1"/>
                        </a:solidFill>
                        <a:latin typeface="Times New Roman"/>
                        <a:ea typeface="Times New Roman"/>
                        <a:cs typeface="Times New Roman"/>
                        <a:sym typeface="Times New Roman"/>
                      </a:endParaRPr>
                    </a:p>
                  </a:txBody>
                  <a:tcPr marT="76200" marB="76200" marR="114300" marL="114300">
                    <a:lnL cap="flat" cmpd="sng" w="9525">
                      <a:solidFill>
                        <a:srgbClr val="1F1F1F"/>
                      </a:solidFill>
                      <a:prstDash val="solid"/>
                      <a:round/>
                      <a:headEnd len="sm" w="sm" type="none"/>
                      <a:tailEnd len="sm" w="sm" type="none"/>
                    </a:lnL>
                    <a:lnR cap="flat" cmpd="sng" w="9525">
                      <a:solidFill>
                        <a:srgbClr val="1F1F1F"/>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tcPr>
                </a:tc>
                <a:tc>
                  <a:txBody>
                    <a:bodyPr/>
                    <a:lstStyle/>
                    <a:p>
                      <a:pPr indent="0" lvl="0" marL="0" rtl="0" algn="just">
                        <a:spcBef>
                          <a:spcPts val="0"/>
                        </a:spcBef>
                        <a:spcAft>
                          <a:spcPts val="0"/>
                        </a:spcAft>
                        <a:buNone/>
                      </a:pPr>
                      <a:r>
                        <a:rPr lang="uk" sz="1100">
                          <a:solidFill>
                            <a:schemeClr val="dk1"/>
                          </a:solidFill>
                          <a:latin typeface="Times New Roman"/>
                          <a:ea typeface="Times New Roman"/>
                          <a:cs typeface="Times New Roman"/>
                          <a:sym typeface="Times New Roman"/>
                        </a:rPr>
                        <a:t>High (Visible in text editor/Hex)</a:t>
                      </a:r>
                      <a:endParaRPr sz="1100">
                        <a:solidFill>
                          <a:schemeClr val="dk1"/>
                        </a:solidFill>
                        <a:latin typeface="Times New Roman"/>
                        <a:ea typeface="Times New Roman"/>
                        <a:cs typeface="Times New Roman"/>
                        <a:sym typeface="Times New Roman"/>
                      </a:endParaRPr>
                    </a:p>
                  </a:txBody>
                  <a:tcPr marT="76200" marB="76200" marR="114300" marL="114300">
                    <a:lnL cap="flat" cmpd="sng" w="9525">
                      <a:solidFill>
                        <a:srgbClr val="1F1F1F"/>
                      </a:solidFill>
                      <a:prstDash val="solid"/>
                      <a:round/>
                      <a:headEnd len="sm" w="sm" type="none"/>
                      <a:tailEnd len="sm" w="sm" type="none"/>
                    </a:lnL>
                    <a:lnR cap="flat" cmpd="sng" w="9525">
                      <a:solidFill>
                        <a:srgbClr val="1F1F1F"/>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tcPr>
                </a:tc>
                <a:tc>
                  <a:txBody>
                    <a:bodyPr/>
                    <a:lstStyle/>
                    <a:p>
                      <a:pPr indent="0" lvl="0" marL="0" rtl="0" algn="just">
                        <a:spcBef>
                          <a:spcPts val="0"/>
                        </a:spcBef>
                        <a:spcAft>
                          <a:spcPts val="0"/>
                        </a:spcAft>
                        <a:buNone/>
                      </a:pPr>
                      <a:r>
                        <a:rPr lang="uk" sz="1100">
                          <a:solidFill>
                            <a:schemeClr val="dk1"/>
                          </a:solidFill>
                          <a:latin typeface="Times New Roman"/>
                          <a:ea typeface="Times New Roman"/>
                          <a:cs typeface="Times New Roman"/>
                          <a:sym typeface="Times New Roman"/>
                        </a:rPr>
                        <a:t>Low (Encrypted and scattered)</a:t>
                      </a:r>
                      <a:endParaRPr sz="1100">
                        <a:solidFill>
                          <a:schemeClr val="dk1"/>
                        </a:solidFill>
                        <a:latin typeface="Times New Roman"/>
                        <a:ea typeface="Times New Roman"/>
                        <a:cs typeface="Times New Roman"/>
                        <a:sym typeface="Times New Roman"/>
                      </a:endParaRPr>
                    </a:p>
                  </a:txBody>
                  <a:tcPr marT="76200" marB="76200" marR="114300" marL="114300">
                    <a:lnL cap="flat" cmpd="sng" w="9525">
                      <a:solidFill>
                        <a:srgbClr val="1F1F1F"/>
                      </a:solidFill>
                      <a:prstDash val="solid"/>
                      <a:round/>
                      <a:headEnd len="sm" w="sm" type="none"/>
                      <a:tailEnd len="sm" w="sm" type="none"/>
                    </a:lnL>
                    <a:lnR cap="flat" cmpd="sng" w="9525">
                      <a:solidFill>
                        <a:srgbClr val="1F1F1F"/>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tcPr>
                </a:tc>
              </a:tr>
              <a:tr h="360000">
                <a:tc>
                  <a:txBody>
                    <a:bodyPr/>
                    <a:lstStyle/>
                    <a:p>
                      <a:pPr indent="0" lvl="0" marL="0" rtl="0" algn="just">
                        <a:spcBef>
                          <a:spcPts val="0"/>
                        </a:spcBef>
                        <a:spcAft>
                          <a:spcPts val="0"/>
                        </a:spcAft>
                        <a:buNone/>
                      </a:pPr>
                      <a:r>
                        <a:rPr lang="uk" sz="1100">
                          <a:solidFill>
                            <a:schemeClr val="dk1"/>
                          </a:solidFill>
                          <a:latin typeface="Times New Roman"/>
                          <a:ea typeface="Times New Roman"/>
                          <a:cs typeface="Times New Roman"/>
                          <a:sym typeface="Times New Roman"/>
                        </a:rPr>
                        <a:t>Detection</a:t>
                      </a:r>
                      <a:endParaRPr sz="1100">
                        <a:solidFill>
                          <a:schemeClr val="dk1"/>
                        </a:solidFill>
                        <a:latin typeface="Times New Roman"/>
                        <a:ea typeface="Times New Roman"/>
                        <a:cs typeface="Times New Roman"/>
                        <a:sym typeface="Times New Roman"/>
                      </a:endParaRPr>
                    </a:p>
                  </a:txBody>
                  <a:tcPr marT="76200" marB="76200" marR="114300" marL="114300">
                    <a:lnL cap="flat" cmpd="sng" w="9525">
                      <a:solidFill>
                        <a:srgbClr val="1F1F1F"/>
                      </a:solidFill>
                      <a:prstDash val="solid"/>
                      <a:round/>
                      <a:headEnd len="sm" w="sm" type="none"/>
                      <a:tailEnd len="sm" w="sm" type="none"/>
                    </a:lnL>
                    <a:lnR cap="flat" cmpd="sng" w="9525">
                      <a:solidFill>
                        <a:srgbClr val="1F1F1F"/>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tcPr>
                </a:tc>
                <a:tc>
                  <a:txBody>
                    <a:bodyPr/>
                    <a:lstStyle/>
                    <a:p>
                      <a:pPr indent="0" lvl="0" marL="0" rtl="0" algn="just">
                        <a:spcBef>
                          <a:spcPts val="0"/>
                        </a:spcBef>
                        <a:spcAft>
                          <a:spcPts val="0"/>
                        </a:spcAft>
                        <a:buNone/>
                      </a:pPr>
                      <a:r>
                        <a:rPr lang="uk" sz="1100">
                          <a:solidFill>
                            <a:schemeClr val="dk1"/>
                          </a:solidFill>
                          <a:latin typeface="Times New Roman"/>
                          <a:ea typeface="Times New Roman"/>
                          <a:cs typeface="Times New Roman"/>
                          <a:sym typeface="Times New Roman"/>
                        </a:rPr>
                        <a:t>Easily caught by standard AV</a:t>
                      </a:r>
                      <a:endParaRPr sz="1100">
                        <a:solidFill>
                          <a:schemeClr val="dk1"/>
                        </a:solidFill>
                        <a:latin typeface="Times New Roman"/>
                        <a:ea typeface="Times New Roman"/>
                        <a:cs typeface="Times New Roman"/>
                        <a:sym typeface="Times New Roman"/>
                      </a:endParaRPr>
                    </a:p>
                  </a:txBody>
                  <a:tcPr marT="76200" marB="76200" marR="114300" marL="114300">
                    <a:lnL cap="flat" cmpd="sng" w="9525">
                      <a:solidFill>
                        <a:srgbClr val="1F1F1F"/>
                      </a:solidFill>
                      <a:prstDash val="solid"/>
                      <a:round/>
                      <a:headEnd len="sm" w="sm" type="none"/>
                      <a:tailEnd len="sm" w="sm" type="none"/>
                    </a:lnL>
                    <a:lnR cap="flat" cmpd="sng" w="9525">
                      <a:solidFill>
                        <a:srgbClr val="1F1F1F"/>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tcPr>
                </a:tc>
                <a:tc>
                  <a:txBody>
                    <a:bodyPr/>
                    <a:lstStyle/>
                    <a:p>
                      <a:pPr indent="0" lvl="0" marL="0" rtl="0" algn="just">
                        <a:spcBef>
                          <a:spcPts val="0"/>
                        </a:spcBef>
                        <a:spcAft>
                          <a:spcPts val="0"/>
                        </a:spcAft>
                        <a:buNone/>
                      </a:pPr>
                      <a:r>
                        <a:rPr lang="uk" sz="1100">
                          <a:solidFill>
                            <a:schemeClr val="dk1"/>
                          </a:solidFill>
                          <a:latin typeface="Times New Roman"/>
                          <a:ea typeface="Times New Roman"/>
                          <a:cs typeface="Times New Roman"/>
                          <a:sym typeface="Times New Roman"/>
                        </a:rPr>
                        <a:t>Requires entropy analysis or specific keys</a:t>
                      </a:r>
                      <a:endParaRPr sz="1100">
                        <a:solidFill>
                          <a:schemeClr val="dk1"/>
                        </a:solidFill>
                        <a:latin typeface="Times New Roman"/>
                        <a:ea typeface="Times New Roman"/>
                        <a:cs typeface="Times New Roman"/>
                        <a:sym typeface="Times New Roman"/>
                      </a:endParaRPr>
                    </a:p>
                  </a:txBody>
                  <a:tcPr marT="76200" marB="76200" marR="114300" marL="114300">
                    <a:lnL cap="flat" cmpd="sng" w="9525">
                      <a:solidFill>
                        <a:srgbClr val="1F1F1F"/>
                      </a:solidFill>
                      <a:prstDash val="solid"/>
                      <a:round/>
                      <a:headEnd len="sm" w="sm" type="none"/>
                      <a:tailEnd len="sm" w="sm" type="none"/>
                    </a:lnL>
                    <a:lnR cap="flat" cmpd="sng" w="9525">
                      <a:solidFill>
                        <a:srgbClr val="1F1F1F"/>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tcPr>
                </a:tc>
              </a:tr>
            </a:tbl>
          </a:graphicData>
        </a:graphic>
      </p:graphicFrame>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4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uk"/>
              <a:t>Detection Efficacy Analysis</a:t>
            </a:r>
            <a:endParaRPr/>
          </a:p>
        </p:txBody>
      </p:sp>
      <p:sp>
        <p:nvSpPr>
          <p:cNvPr id="260" name="Google Shape;260;p47"/>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uk" sz="1600"/>
              <a:t>Sample A (Append Method)</a:t>
            </a:r>
            <a:endParaRPr sz="1600"/>
          </a:p>
          <a:p>
            <a:pPr indent="0" lvl="0" marL="0" rtl="0" algn="l">
              <a:spcBef>
                <a:spcPts val="1200"/>
              </a:spcBef>
              <a:spcAft>
                <a:spcPts val="1200"/>
              </a:spcAft>
              <a:buNone/>
            </a:pPr>
            <a:r>
              <a:rPr b="1" lang="uk"/>
              <a:t>Detection Rate: High (9/61 engines)</a:t>
            </a:r>
            <a:endParaRPr/>
          </a:p>
        </p:txBody>
      </p:sp>
      <p:pic>
        <p:nvPicPr>
          <p:cNvPr id="261" name="Google Shape;261;p47"/>
          <p:cNvPicPr preferRelativeResize="0"/>
          <p:nvPr/>
        </p:nvPicPr>
        <p:blipFill>
          <a:blip r:embed="rId3">
            <a:alphaModFix/>
          </a:blip>
          <a:stretch>
            <a:fillRect/>
          </a:stretch>
        </p:blipFill>
        <p:spPr>
          <a:xfrm>
            <a:off x="3756706" y="1275750"/>
            <a:ext cx="6067775" cy="829900"/>
          </a:xfrm>
          <a:prstGeom prst="rect">
            <a:avLst/>
          </a:prstGeom>
          <a:noFill/>
          <a:ln>
            <a:noFill/>
          </a:ln>
        </p:spPr>
      </p:pic>
      <p:pic>
        <p:nvPicPr>
          <p:cNvPr id="262" name="Google Shape;262;p47"/>
          <p:cNvPicPr preferRelativeResize="0"/>
          <p:nvPr/>
        </p:nvPicPr>
        <p:blipFill>
          <a:blip r:embed="rId4">
            <a:alphaModFix/>
          </a:blip>
          <a:stretch>
            <a:fillRect/>
          </a:stretch>
        </p:blipFill>
        <p:spPr>
          <a:xfrm>
            <a:off x="518554" y="3977000"/>
            <a:ext cx="6381670" cy="829900"/>
          </a:xfrm>
          <a:prstGeom prst="rect">
            <a:avLst/>
          </a:prstGeom>
          <a:noFill/>
          <a:ln>
            <a:noFill/>
          </a:ln>
        </p:spPr>
      </p:pic>
      <p:sp>
        <p:nvSpPr>
          <p:cNvPr id="263" name="Google Shape;263;p47"/>
          <p:cNvSpPr txBox="1"/>
          <p:nvPr>
            <p:ph idx="2" type="body"/>
          </p:nvPr>
        </p:nvSpPr>
        <p:spPr>
          <a:xfrm>
            <a:off x="4754275" y="3183100"/>
            <a:ext cx="3999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uk" sz="1600"/>
              <a:t>Sample B (Embedding Method)</a:t>
            </a:r>
            <a:endParaRPr sz="1600"/>
          </a:p>
          <a:p>
            <a:pPr indent="0" lvl="0" marL="0" rtl="0" algn="l">
              <a:spcBef>
                <a:spcPts val="1200"/>
              </a:spcBef>
              <a:spcAft>
                <a:spcPts val="1200"/>
              </a:spcAft>
              <a:buNone/>
            </a:pPr>
            <a:r>
              <a:rPr b="1" lang="uk"/>
              <a:t>Detection Rate: Zero (0/60 engines)</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4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uk"/>
              <a:t>Detection Efficacy Analysis</a:t>
            </a:r>
            <a:endParaRPr/>
          </a:p>
        </p:txBody>
      </p:sp>
      <p:sp>
        <p:nvSpPr>
          <p:cNvPr id="269" name="Google Shape;269;p4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uk"/>
              <a:t>Summary of Findings</a:t>
            </a:r>
            <a:endParaRPr/>
          </a:p>
        </p:txBody>
      </p:sp>
      <p:graphicFrame>
        <p:nvGraphicFramePr>
          <p:cNvPr id="270" name="Google Shape;270;p48"/>
          <p:cNvGraphicFramePr/>
          <p:nvPr/>
        </p:nvGraphicFramePr>
        <p:xfrm>
          <a:off x="1706400" y="2076450"/>
          <a:ext cx="3000000" cy="3000000"/>
        </p:xfrm>
        <a:graphic>
          <a:graphicData uri="http://schemas.openxmlformats.org/drawingml/2006/table">
            <a:tbl>
              <a:tblPr>
                <a:noFill/>
                <a:tableStyleId>{81BF44AB-C6BC-41B1-A80E-3D90F99C94F0}</a:tableStyleId>
              </a:tblPr>
              <a:tblGrid>
                <a:gridCol w="1260000"/>
                <a:gridCol w="2235600"/>
                <a:gridCol w="2235600"/>
              </a:tblGrid>
              <a:tr h="360000">
                <a:tc>
                  <a:txBody>
                    <a:bodyPr/>
                    <a:lstStyle/>
                    <a:p>
                      <a:pPr indent="0" lvl="0" marL="0" rtl="0" algn="just">
                        <a:spcBef>
                          <a:spcPts val="0"/>
                        </a:spcBef>
                        <a:spcAft>
                          <a:spcPts val="0"/>
                        </a:spcAft>
                        <a:buNone/>
                      </a:pPr>
                      <a:r>
                        <a:rPr b="1" lang="uk" sz="1100">
                          <a:solidFill>
                            <a:schemeClr val="dk1"/>
                          </a:solidFill>
                          <a:latin typeface="Times New Roman"/>
                          <a:ea typeface="Times New Roman"/>
                          <a:cs typeface="Times New Roman"/>
                          <a:sym typeface="Times New Roman"/>
                        </a:rPr>
                        <a:t>Metric</a:t>
                      </a:r>
                      <a:endParaRPr b="1" sz="1100">
                        <a:solidFill>
                          <a:schemeClr val="dk1"/>
                        </a:solidFill>
                        <a:latin typeface="Times New Roman"/>
                        <a:ea typeface="Times New Roman"/>
                        <a:cs typeface="Times New Roman"/>
                        <a:sym typeface="Times New Roman"/>
                      </a:endParaRPr>
                    </a:p>
                  </a:txBody>
                  <a:tcPr marT="76200" marB="76200" marR="114300" marL="114300">
                    <a:lnL cap="flat" cmpd="sng" w="9525">
                      <a:solidFill>
                        <a:srgbClr val="1F1F1F"/>
                      </a:solidFill>
                      <a:prstDash val="solid"/>
                      <a:round/>
                      <a:headEnd len="sm" w="sm" type="none"/>
                      <a:tailEnd len="sm" w="sm" type="none"/>
                    </a:lnL>
                    <a:lnR cap="flat" cmpd="sng" w="9525">
                      <a:solidFill>
                        <a:srgbClr val="1F1F1F"/>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tcPr>
                </a:tc>
                <a:tc>
                  <a:txBody>
                    <a:bodyPr/>
                    <a:lstStyle/>
                    <a:p>
                      <a:pPr indent="0" lvl="0" marL="0" rtl="0" algn="just">
                        <a:spcBef>
                          <a:spcPts val="0"/>
                        </a:spcBef>
                        <a:spcAft>
                          <a:spcPts val="0"/>
                        </a:spcAft>
                        <a:buNone/>
                      </a:pPr>
                      <a:r>
                        <a:rPr b="1" lang="uk" sz="1100">
                          <a:solidFill>
                            <a:schemeClr val="dk1"/>
                          </a:solidFill>
                          <a:latin typeface="Times New Roman"/>
                          <a:ea typeface="Times New Roman"/>
                          <a:cs typeface="Times New Roman"/>
                          <a:sym typeface="Times New Roman"/>
                        </a:rPr>
                        <a:t>Method A: Appending</a:t>
                      </a:r>
                      <a:endParaRPr b="1" sz="1100">
                        <a:solidFill>
                          <a:schemeClr val="dk1"/>
                        </a:solidFill>
                        <a:latin typeface="Times New Roman"/>
                        <a:ea typeface="Times New Roman"/>
                        <a:cs typeface="Times New Roman"/>
                        <a:sym typeface="Times New Roman"/>
                      </a:endParaRPr>
                    </a:p>
                  </a:txBody>
                  <a:tcPr marT="76200" marB="76200" marR="114300" marL="114300">
                    <a:lnL cap="flat" cmpd="sng" w="9525">
                      <a:solidFill>
                        <a:srgbClr val="1F1F1F"/>
                      </a:solidFill>
                      <a:prstDash val="solid"/>
                      <a:round/>
                      <a:headEnd len="sm" w="sm" type="none"/>
                      <a:tailEnd len="sm" w="sm" type="none"/>
                    </a:lnL>
                    <a:lnR cap="flat" cmpd="sng" w="9525">
                      <a:solidFill>
                        <a:srgbClr val="1F1F1F"/>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tcPr>
                </a:tc>
                <a:tc>
                  <a:txBody>
                    <a:bodyPr/>
                    <a:lstStyle/>
                    <a:p>
                      <a:pPr indent="0" lvl="0" marL="0" rtl="0" algn="just">
                        <a:spcBef>
                          <a:spcPts val="0"/>
                        </a:spcBef>
                        <a:spcAft>
                          <a:spcPts val="0"/>
                        </a:spcAft>
                        <a:buNone/>
                      </a:pPr>
                      <a:r>
                        <a:rPr b="1" lang="uk" sz="1100">
                          <a:solidFill>
                            <a:schemeClr val="dk1"/>
                          </a:solidFill>
                          <a:latin typeface="Times New Roman"/>
                          <a:ea typeface="Times New Roman"/>
                          <a:cs typeface="Times New Roman"/>
                          <a:sym typeface="Times New Roman"/>
                        </a:rPr>
                        <a:t>Method B: Embedding</a:t>
                      </a:r>
                      <a:endParaRPr b="1" sz="1100">
                        <a:solidFill>
                          <a:schemeClr val="dk1"/>
                        </a:solidFill>
                        <a:latin typeface="Times New Roman"/>
                        <a:ea typeface="Times New Roman"/>
                        <a:cs typeface="Times New Roman"/>
                        <a:sym typeface="Times New Roman"/>
                      </a:endParaRPr>
                    </a:p>
                  </a:txBody>
                  <a:tcPr marT="76200" marB="76200" marR="114300" marL="114300">
                    <a:lnL cap="flat" cmpd="sng" w="9525">
                      <a:solidFill>
                        <a:srgbClr val="1F1F1F"/>
                      </a:solidFill>
                      <a:prstDash val="solid"/>
                      <a:round/>
                      <a:headEnd len="sm" w="sm" type="none"/>
                      <a:tailEnd len="sm" w="sm" type="none"/>
                    </a:lnL>
                    <a:lnR cap="flat" cmpd="sng" w="9525">
                      <a:solidFill>
                        <a:srgbClr val="1F1F1F"/>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tcPr>
                </a:tc>
              </a:tr>
              <a:tr h="360000">
                <a:tc>
                  <a:txBody>
                    <a:bodyPr/>
                    <a:lstStyle/>
                    <a:p>
                      <a:pPr indent="0" lvl="0" marL="0" rtl="0" algn="just">
                        <a:spcBef>
                          <a:spcPts val="0"/>
                        </a:spcBef>
                        <a:spcAft>
                          <a:spcPts val="0"/>
                        </a:spcAft>
                        <a:buNone/>
                      </a:pPr>
                      <a:r>
                        <a:rPr lang="uk" sz="1100">
                          <a:solidFill>
                            <a:schemeClr val="dk1"/>
                          </a:solidFill>
                          <a:latin typeface="Times New Roman"/>
                          <a:ea typeface="Times New Roman"/>
                          <a:cs typeface="Times New Roman"/>
                          <a:sym typeface="Times New Roman"/>
                        </a:rPr>
                        <a:t>Visual Stealth</a:t>
                      </a:r>
                      <a:endParaRPr sz="1100">
                        <a:solidFill>
                          <a:schemeClr val="dk1"/>
                        </a:solidFill>
                        <a:latin typeface="Times New Roman"/>
                        <a:ea typeface="Times New Roman"/>
                        <a:cs typeface="Times New Roman"/>
                        <a:sym typeface="Times New Roman"/>
                      </a:endParaRPr>
                    </a:p>
                  </a:txBody>
                  <a:tcPr marT="76200" marB="76200" marR="114300" marL="114300">
                    <a:lnL cap="flat" cmpd="sng" w="9525">
                      <a:solidFill>
                        <a:srgbClr val="1F1F1F"/>
                      </a:solidFill>
                      <a:prstDash val="solid"/>
                      <a:round/>
                      <a:headEnd len="sm" w="sm" type="none"/>
                      <a:tailEnd len="sm" w="sm" type="none"/>
                    </a:lnL>
                    <a:lnR cap="flat" cmpd="sng" w="9525">
                      <a:solidFill>
                        <a:srgbClr val="1F1F1F"/>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tcPr>
                </a:tc>
                <a:tc>
                  <a:txBody>
                    <a:bodyPr/>
                    <a:lstStyle/>
                    <a:p>
                      <a:pPr indent="0" lvl="0" marL="0" rtl="0" algn="just">
                        <a:spcBef>
                          <a:spcPts val="0"/>
                        </a:spcBef>
                        <a:spcAft>
                          <a:spcPts val="0"/>
                        </a:spcAft>
                        <a:buNone/>
                      </a:pPr>
                      <a:r>
                        <a:rPr lang="uk" sz="1100">
                          <a:solidFill>
                            <a:schemeClr val="dk1"/>
                          </a:solidFill>
                          <a:latin typeface="Times New Roman"/>
                          <a:ea typeface="Times New Roman"/>
                          <a:cs typeface="Times New Roman"/>
                          <a:sym typeface="Times New Roman"/>
                        </a:rPr>
                        <a:t>High (Invisible to eye)</a:t>
                      </a:r>
                      <a:endParaRPr sz="1100">
                        <a:solidFill>
                          <a:schemeClr val="dk1"/>
                        </a:solidFill>
                        <a:latin typeface="Times New Roman"/>
                        <a:ea typeface="Times New Roman"/>
                        <a:cs typeface="Times New Roman"/>
                        <a:sym typeface="Times New Roman"/>
                      </a:endParaRPr>
                    </a:p>
                  </a:txBody>
                  <a:tcPr marT="76200" marB="76200" marR="114300" marL="114300">
                    <a:lnL cap="flat" cmpd="sng" w="9525">
                      <a:solidFill>
                        <a:srgbClr val="1F1F1F"/>
                      </a:solidFill>
                      <a:prstDash val="solid"/>
                      <a:round/>
                      <a:headEnd len="sm" w="sm" type="none"/>
                      <a:tailEnd len="sm" w="sm" type="none"/>
                    </a:lnL>
                    <a:lnR cap="flat" cmpd="sng" w="9525">
                      <a:solidFill>
                        <a:srgbClr val="1F1F1F"/>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tcPr>
                </a:tc>
                <a:tc>
                  <a:txBody>
                    <a:bodyPr/>
                    <a:lstStyle/>
                    <a:p>
                      <a:pPr indent="0" lvl="0" marL="0" rtl="0" algn="just">
                        <a:spcBef>
                          <a:spcPts val="0"/>
                        </a:spcBef>
                        <a:spcAft>
                          <a:spcPts val="0"/>
                        </a:spcAft>
                        <a:buNone/>
                      </a:pPr>
                      <a:r>
                        <a:rPr lang="uk" sz="1100">
                          <a:solidFill>
                            <a:schemeClr val="dk1"/>
                          </a:solidFill>
                          <a:latin typeface="Times New Roman"/>
                          <a:ea typeface="Times New Roman"/>
                          <a:cs typeface="Times New Roman"/>
                          <a:sym typeface="Times New Roman"/>
                        </a:rPr>
                        <a:t>High (Invisible to eye)</a:t>
                      </a:r>
                      <a:endParaRPr sz="1100">
                        <a:solidFill>
                          <a:schemeClr val="dk1"/>
                        </a:solidFill>
                        <a:latin typeface="Times New Roman"/>
                        <a:ea typeface="Times New Roman"/>
                        <a:cs typeface="Times New Roman"/>
                        <a:sym typeface="Times New Roman"/>
                      </a:endParaRPr>
                    </a:p>
                  </a:txBody>
                  <a:tcPr marT="76200" marB="76200" marR="114300" marL="114300">
                    <a:lnL cap="flat" cmpd="sng" w="9525">
                      <a:solidFill>
                        <a:srgbClr val="1F1F1F"/>
                      </a:solidFill>
                      <a:prstDash val="solid"/>
                      <a:round/>
                      <a:headEnd len="sm" w="sm" type="none"/>
                      <a:tailEnd len="sm" w="sm" type="none"/>
                    </a:lnL>
                    <a:lnR cap="flat" cmpd="sng" w="9525">
                      <a:solidFill>
                        <a:srgbClr val="1F1F1F"/>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tcPr>
                </a:tc>
              </a:tr>
              <a:tr h="360000">
                <a:tc>
                  <a:txBody>
                    <a:bodyPr/>
                    <a:lstStyle/>
                    <a:p>
                      <a:pPr indent="0" lvl="0" marL="0" rtl="0" algn="just">
                        <a:spcBef>
                          <a:spcPts val="0"/>
                        </a:spcBef>
                        <a:spcAft>
                          <a:spcPts val="0"/>
                        </a:spcAft>
                        <a:buNone/>
                      </a:pPr>
                      <a:r>
                        <a:rPr lang="uk" sz="1100">
                          <a:solidFill>
                            <a:schemeClr val="dk1"/>
                          </a:solidFill>
                          <a:latin typeface="Times New Roman"/>
                          <a:ea typeface="Times New Roman"/>
                          <a:cs typeface="Times New Roman"/>
                          <a:sym typeface="Times New Roman"/>
                        </a:rPr>
                        <a:t>Forensic Signature</a:t>
                      </a:r>
                      <a:endParaRPr sz="1100">
                        <a:solidFill>
                          <a:schemeClr val="dk1"/>
                        </a:solidFill>
                        <a:latin typeface="Times New Roman"/>
                        <a:ea typeface="Times New Roman"/>
                        <a:cs typeface="Times New Roman"/>
                        <a:sym typeface="Times New Roman"/>
                      </a:endParaRPr>
                    </a:p>
                  </a:txBody>
                  <a:tcPr marT="76200" marB="76200" marR="114300" marL="114300">
                    <a:lnL cap="flat" cmpd="sng" w="9525">
                      <a:solidFill>
                        <a:srgbClr val="1F1F1F"/>
                      </a:solidFill>
                      <a:prstDash val="solid"/>
                      <a:round/>
                      <a:headEnd len="sm" w="sm" type="none"/>
                      <a:tailEnd len="sm" w="sm" type="none"/>
                    </a:lnL>
                    <a:lnR cap="flat" cmpd="sng" w="9525">
                      <a:solidFill>
                        <a:srgbClr val="1F1F1F"/>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tcPr>
                </a:tc>
                <a:tc>
                  <a:txBody>
                    <a:bodyPr/>
                    <a:lstStyle/>
                    <a:p>
                      <a:pPr indent="0" lvl="0" marL="0" rtl="0" algn="just">
                        <a:spcBef>
                          <a:spcPts val="0"/>
                        </a:spcBef>
                        <a:spcAft>
                          <a:spcPts val="0"/>
                        </a:spcAft>
                        <a:buNone/>
                      </a:pPr>
                      <a:r>
                        <a:rPr lang="uk" sz="1100">
                          <a:solidFill>
                            <a:schemeClr val="dk1"/>
                          </a:solidFill>
                          <a:latin typeface="Times New Roman"/>
                          <a:ea typeface="Times New Roman"/>
                          <a:cs typeface="Times New Roman"/>
                          <a:sym typeface="Times New Roman"/>
                        </a:rPr>
                        <a:t>Obvious: Trailing data after FF D9</a:t>
                      </a:r>
                      <a:endParaRPr sz="1100">
                        <a:solidFill>
                          <a:schemeClr val="dk1"/>
                        </a:solidFill>
                        <a:latin typeface="Times New Roman"/>
                        <a:ea typeface="Times New Roman"/>
                        <a:cs typeface="Times New Roman"/>
                        <a:sym typeface="Times New Roman"/>
                      </a:endParaRPr>
                    </a:p>
                  </a:txBody>
                  <a:tcPr marT="76200" marB="76200" marR="114300" marL="114300">
                    <a:lnL cap="flat" cmpd="sng" w="9525">
                      <a:solidFill>
                        <a:srgbClr val="1F1F1F"/>
                      </a:solidFill>
                      <a:prstDash val="solid"/>
                      <a:round/>
                      <a:headEnd len="sm" w="sm" type="none"/>
                      <a:tailEnd len="sm" w="sm" type="none"/>
                    </a:lnL>
                    <a:lnR cap="flat" cmpd="sng" w="9525">
                      <a:solidFill>
                        <a:srgbClr val="1F1F1F"/>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tcPr>
                </a:tc>
                <a:tc>
                  <a:txBody>
                    <a:bodyPr/>
                    <a:lstStyle/>
                    <a:p>
                      <a:pPr indent="0" lvl="0" marL="0" rtl="0" algn="just">
                        <a:spcBef>
                          <a:spcPts val="0"/>
                        </a:spcBef>
                        <a:spcAft>
                          <a:spcPts val="0"/>
                        </a:spcAft>
                        <a:buNone/>
                      </a:pPr>
                      <a:r>
                        <a:rPr lang="uk" sz="1100">
                          <a:solidFill>
                            <a:schemeClr val="dk1"/>
                          </a:solidFill>
                          <a:latin typeface="Times New Roman"/>
                          <a:ea typeface="Times New Roman"/>
                          <a:cs typeface="Times New Roman"/>
                          <a:sym typeface="Times New Roman"/>
                        </a:rPr>
                        <a:t>Subtle: High Shannon Entropy</a:t>
                      </a:r>
                      <a:endParaRPr sz="1100">
                        <a:solidFill>
                          <a:schemeClr val="dk1"/>
                        </a:solidFill>
                        <a:latin typeface="Times New Roman"/>
                        <a:ea typeface="Times New Roman"/>
                        <a:cs typeface="Times New Roman"/>
                        <a:sym typeface="Times New Roman"/>
                      </a:endParaRPr>
                    </a:p>
                  </a:txBody>
                  <a:tcPr marT="76200" marB="76200" marR="114300" marL="114300">
                    <a:lnL cap="flat" cmpd="sng" w="9525">
                      <a:solidFill>
                        <a:srgbClr val="1F1F1F"/>
                      </a:solidFill>
                      <a:prstDash val="solid"/>
                      <a:round/>
                      <a:headEnd len="sm" w="sm" type="none"/>
                      <a:tailEnd len="sm" w="sm" type="none"/>
                    </a:lnL>
                    <a:lnR cap="flat" cmpd="sng" w="9525">
                      <a:solidFill>
                        <a:srgbClr val="1F1F1F"/>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tcPr>
                </a:tc>
              </a:tr>
              <a:tr h="360000">
                <a:tc>
                  <a:txBody>
                    <a:bodyPr/>
                    <a:lstStyle/>
                    <a:p>
                      <a:pPr indent="0" lvl="0" marL="0" rtl="0" algn="just">
                        <a:spcBef>
                          <a:spcPts val="0"/>
                        </a:spcBef>
                        <a:spcAft>
                          <a:spcPts val="0"/>
                        </a:spcAft>
                        <a:buNone/>
                      </a:pPr>
                      <a:r>
                        <a:rPr lang="uk" sz="1100">
                          <a:solidFill>
                            <a:schemeClr val="dk1"/>
                          </a:solidFill>
                          <a:latin typeface="Times New Roman"/>
                          <a:ea typeface="Times New Roman"/>
                          <a:cs typeface="Times New Roman"/>
                          <a:sym typeface="Times New Roman"/>
                        </a:rPr>
                        <a:t>Antivirus Detection</a:t>
                      </a:r>
                      <a:endParaRPr sz="1100">
                        <a:solidFill>
                          <a:schemeClr val="dk1"/>
                        </a:solidFill>
                        <a:latin typeface="Times New Roman"/>
                        <a:ea typeface="Times New Roman"/>
                        <a:cs typeface="Times New Roman"/>
                        <a:sym typeface="Times New Roman"/>
                      </a:endParaRPr>
                    </a:p>
                  </a:txBody>
                  <a:tcPr marT="76200" marB="76200" marR="114300" marL="114300">
                    <a:lnL cap="flat" cmpd="sng" w="9525">
                      <a:solidFill>
                        <a:srgbClr val="1F1F1F"/>
                      </a:solidFill>
                      <a:prstDash val="solid"/>
                      <a:round/>
                      <a:headEnd len="sm" w="sm" type="none"/>
                      <a:tailEnd len="sm" w="sm" type="none"/>
                    </a:lnL>
                    <a:lnR cap="flat" cmpd="sng" w="9525">
                      <a:solidFill>
                        <a:srgbClr val="1F1F1F"/>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tcPr>
                </a:tc>
                <a:tc>
                  <a:txBody>
                    <a:bodyPr/>
                    <a:lstStyle/>
                    <a:p>
                      <a:pPr indent="0" lvl="0" marL="0" rtl="0" algn="just">
                        <a:spcBef>
                          <a:spcPts val="0"/>
                        </a:spcBef>
                        <a:spcAft>
                          <a:spcPts val="0"/>
                        </a:spcAft>
                        <a:buNone/>
                      </a:pPr>
                      <a:r>
                        <a:rPr lang="uk" sz="1100">
                          <a:solidFill>
                            <a:schemeClr val="dk1"/>
                          </a:solidFill>
                          <a:latin typeface="Times New Roman"/>
                          <a:ea typeface="Times New Roman"/>
                          <a:cs typeface="Times New Roman"/>
                          <a:sym typeface="Times New Roman"/>
                        </a:rPr>
                        <a:t>Detected immediately</a:t>
                      </a:r>
                      <a:endParaRPr sz="1100">
                        <a:solidFill>
                          <a:schemeClr val="dk1"/>
                        </a:solidFill>
                        <a:latin typeface="Times New Roman"/>
                        <a:ea typeface="Times New Roman"/>
                        <a:cs typeface="Times New Roman"/>
                        <a:sym typeface="Times New Roman"/>
                      </a:endParaRPr>
                    </a:p>
                  </a:txBody>
                  <a:tcPr marT="76200" marB="76200" marR="114300" marL="114300">
                    <a:lnL cap="flat" cmpd="sng" w="9525">
                      <a:solidFill>
                        <a:srgbClr val="1F1F1F"/>
                      </a:solidFill>
                      <a:prstDash val="solid"/>
                      <a:round/>
                      <a:headEnd len="sm" w="sm" type="none"/>
                      <a:tailEnd len="sm" w="sm" type="none"/>
                    </a:lnL>
                    <a:lnR cap="flat" cmpd="sng" w="9525">
                      <a:solidFill>
                        <a:srgbClr val="1F1F1F"/>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tcPr>
                </a:tc>
                <a:tc>
                  <a:txBody>
                    <a:bodyPr/>
                    <a:lstStyle/>
                    <a:p>
                      <a:pPr indent="0" lvl="0" marL="0" rtl="0" algn="just">
                        <a:spcBef>
                          <a:spcPts val="0"/>
                        </a:spcBef>
                        <a:spcAft>
                          <a:spcPts val="0"/>
                        </a:spcAft>
                        <a:buNone/>
                      </a:pPr>
                      <a:r>
                        <a:rPr lang="uk" sz="1100">
                          <a:solidFill>
                            <a:schemeClr val="dk1"/>
                          </a:solidFill>
                          <a:latin typeface="Times New Roman"/>
                          <a:ea typeface="Times New Roman"/>
                          <a:cs typeface="Times New Roman"/>
                          <a:sym typeface="Times New Roman"/>
                        </a:rPr>
                        <a:t>Completely Evaded</a:t>
                      </a:r>
                      <a:endParaRPr sz="1100">
                        <a:solidFill>
                          <a:schemeClr val="dk1"/>
                        </a:solidFill>
                        <a:latin typeface="Times New Roman"/>
                        <a:ea typeface="Times New Roman"/>
                        <a:cs typeface="Times New Roman"/>
                        <a:sym typeface="Times New Roman"/>
                      </a:endParaRPr>
                    </a:p>
                  </a:txBody>
                  <a:tcPr marT="76200" marB="76200" marR="114300" marL="114300">
                    <a:lnL cap="flat" cmpd="sng" w="9525">
                      <a:solidFill>
                        <a:srgbClr val="1F1F1F"/>
                      </a:solidFill>
                      <a:prstDash val="solid"/>
                      <a:round/>
                      <a:headEnd len="sm" w="sm" type="none"/>
                      <a:tailEnd len="sm" w="sm" type="none"/>
                    </a:lnL>
                    <a:lnR cap="flat" cmpd="sng" w="9525">
                      <a:solidFill>
                        <a:srgbClr val="1F1F1F"/>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tcPr>
                </a:tc>
              </a:tr>
              <a:tr h="360000">
                <a:tc>
                  <a:txBody>
                    <a:bodyPr/>
                    <a:lstStyle/>
                    <a:p>
                      <a:pPr indent="0" lvl="0" marL="0" rtl="0" algn="just">
                        <a:spcBef>
                          <a:spcPts val="0"/>
                        </a:spcBef>
                        <a:spcAft>
                          <a:spcPts val="0"/>
                        </a:spcAft>
                        <a:buNone/>
                      </a:pPr>
                      <a:r>
                        <a:rPr lang="uk" sz="1100">
                          <a:solidFill>
                            <a:schemeClr val="dk1"/>
                          </a:solidFill>
                          <a:latin typeface="Times New Roman"/>
                          <a:ea typeface="Times New Roman"/>
                          <a:cs typeface="Times New Roman"/>
                          <a:sym typeface="Times New Roman"/>
                        </a:rPr>
                        <a:t>Threat Level</a:t>
                      </a:r>
                      <a:endParaRPr sz="1100">
                        <a:solidFill>
                          <a:schemeClr val="dk1"/>
                        </a:solidFill>
                        <a:latin typeface="Times New Roman"/>
                        <a:ea typeface="Times New Roman"/>
                        <a:cs typeface="Times New Roman"/>
                        <a:sym typeface="Times New Roman"/>
                      </a:endParaRPr>
                    </a:p>
                  </a:txBody>
                  <a:tcPr marT="76200" marB="76200" marR="114300" marL="114300">
                    <a:lnL cap="flat" cmpd="sng" w="9525">
                      <a:solidFill>
                        <a:srgbClr val="1F1F1F"/>
                      </a:solidFill>
                      <a:prstDash val="solid"/>
                      <a:round/>
                      <a:headEnd len="sm" w="sm" type="none"/>
                      <a:tailEnd len="sm" w="sm" type="none"/>
                    </a:lnL>
                    <a:lnR cap="flat" cmpd="sng" w="9525">
                      <a:solidFill>
                        <a:srgbClr val="1F1F1F"/>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tcPr>
                </a:tc>
                <a:tc>
                  <a:txBody>
                    <a:bodyPr/>
                    <a:lstStyle/>
                    <a:p>
                      <a:pPr indent="0" lvl="0" marL="0" rtl="0" algn="just">
                        <a:spcBef>
                          <a:spcPts val="0"/>
                        </a:spcBef>
                        <a:spcAft>
                          <a:spcPts val="0"/>
                        </a:spcAft>
                        <a:buNone/>
                      </a:pPr>
                      <a:r>
                        <a:rPr lang="uk" sz="1100">
                          <a:solidFill>
                            <a:schemeClr val="dk1"/>
                          </a:solidFill>
                          <a:latin typeface="Times New Roman"/>
                          <a:ea typeface="Times New Roman"/>
                          <a:cs typeface="Times New Roman"/>
                          <a:sym typeface="Times New Roman"/>
                        </a:rPr>
                        <a:t>Low</a:t>
                      </a:r>
                      <a:endParaRPr sz="1100">
                        <a:solidFill>
                          <a:schemeClr val="dk1"/>
                        </a:solidFill>
                        <a:latin typeface="Times New Roman"/>
                        <a:ea typeface="Times New Roman"/>
                        <a:cs typeface="Times New Roman"/>
                        <a:sym typeface="Times New Roman"/>
                      </a:endParaRPr>
                    </a:p>
                  </a:txBody>
                  <a:tcPr marT="76200" marB="76200" marR="114300" marL="114300">
                    <a:lnL cap="flat" cmpd="sng" w="9525">
                      <a:solidFill>
                        <a:srgbClr val="1F1F1F"/>
                      </a:solidFill>
                      <a:prstDash val="solid"/>
                      <a:round/>
                      <a:headEnd len="sm" w="sm" type="none"/>
                      <a:tailEnd len="sm" w="sm" type="none"/>
                    </a:lnL>
                    <a:lnR cap="flat" cmpd="sng" w="9525">
                      <a:solidFill>
                        <a:srgbClr val="1F1F1F"/>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tcPr>
                </a:tc>
                <a:tc>
                  <a:txBody>
                    <a:bodyPr/>
                    <a:lstStyle/>
                    <a:p>
                      <a:pPr indent="0" lvl="0" marL="0" rtl="0" algn="just">
                        <a:spcBef>
                          <a:spcPts val="0"/>
                        </a:spcBef>
                        <a:spcAft>
                          <a:spcPts val="0"/>
                        </a:spcAft>
                        <a:buNone/>
                      </a:pPr>
                      <a:r>
                        <a:rPr lang="uk" sz="1100">
                          <a:solidFill>
                            <a:schemeClr val="dk1"/>
                          </a:solidFill>
                          <a:latin typeface="Times New Roman"/>
                          <a:ea typeface="Times New Roman"/>
                          <a:cs typeface="Times New Roman"/>
                          <a:sym typeface="Times New Roman"/>
                        </a:rPr>
                        <a:t>High</a:t>
                      </a:r>
                      <a:endParaRPr sz="1100">
                        <a:solidFill>
                          <a:schemeClr val="dk1"/>
                        </a:solidFill>
                        <a:latin typeface="Times New Roman"/>
                        <a:ea typeface="Times New Roman"/>
                        <a:cs typeface="Times New Roman"/>
                        <a:sym typeface="Times New Roman"/>
                      </a:endParaRPr>
                    </a:p>
                  </a:txBody>
                  <a:tcPr marT="76200" marB="76200" marR="114300" marL="114300">
                    <a:lnL cap="flat" cmpd="sng" w="9525">
                      <a:solidFill>
                        <a:srgbClr val="1F1F1F"/>
                      </a:solidFill>
                      <a:prstDash val="solid"/>
                      <a:round/>
                      <a:headEnd len="sm" w="sm" type="none"/>
                      <a:tailEnd len="sm" w="sm" type="none"/>
                    </a:lnL>
                    <a:lnR cap="flat" cmpd="sng" w="9525">
                      <a:solidFill>
                        <a:srgbClr val="1F1F1F"/>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tcPr>
                </a:tc>
              </a:tr>
            </a:tbl>
          </a:graphicData>
        </a:graphic>
      </p:graphicFrame>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4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uk"/>
              <a:t>Conclusion of Primary Research</a:t>
            </a:r>
            <a:endParaRPr/>
          </a:p>
        </p:txBody>
      </p:sp>
      <p:sp>
        <p:nvSpPr>
          <p:cNvPr id="276" name="Google Shape;276;p4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uk"/>
              <a:t>Append — Bad</a:t>
            </a:r>
            <a:endParaRPr/>
          </a:p>
          <a:p>
            <a:pPr indent="-342900" lvl="0" marL="457200" rtl="0" algn="l">
              <a:spcBef>
                <a:spcPts val="0"/>
              </a:spcBef>
              <a:spcAft>
                <a:spcPts val="0"/>
              </a:spcAft>
              <a:buSzPts val="1800"/>
              <a:buChar char="✓"/>
            </a:pPr>
            <a:r>
              <a:rPr lang="uk"/>
              <a:t>Embedded — Goood</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50"/>
          <p:cNvSpPr txBox="1"/>
          <p:nvPr>
            <p:ph type="title"/>
          </p:nvPr>
        </p:nvSpPr>
        <p:spPr>
          <a:xfrm>
            <a:off x="311700" y="2150850"/>
            <a:ext cx="8520600" cy="8418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uk"/>
              <a:t>Steganalysis and Steganography Mitigation</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5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uk"/>
              <a:t>Steganalysis and Steganography Mitigation</a:t>
            </a:r>
            <a:endParaRPr/>
          </a:p>
        </p:txBody>
      </p:sp>
      <p:sp>
        <p:nvSpPr>
          <p:cNvPr id="287" name="Google Shape;287;p51"/>
          <p:cNvSpPr txBox="1"/>
          <p:nvPr>
            <p:ph idx="1" type="body"/>
          </p:nvPr>
        </p:nvSpPr>
        <p:spPr>
          <a:xfrm>
            <a:off x="311700" y="1338725"/>
            <a:ext cx="4700400" cy="3416400"/>
          </a:xfrm>
          <a:prstGeom prst="rect">
            <a:avLst/>
          </a:prstGeom>
        </p:spPr>
        <p:txBody>
          <a:bodyPr anchorCtr="0" anchor="t" bIns="91425" lIns="91425" spcFirstLastPara="1" rIns="91425" wrap="square" tIns="91425">
            <a:normAutofit lnSpcReduction="10000"/>
          </a:bodyPr>
          <a:lstStyle/>
          <a:p>
            <a:pPr indent="-387350" lvl="0" marL="457200" rtl="0" algn="l">
              <a:spcBef>
                <a:spcPts val="0"/>
              </a:spcBef>
              <a:spcAft>
                <a:spcPts val="0"/>
              </a:spcAft>
              <a:buSzPts val="2500"/>
              <a:buChar char="●"/>
            </a:pPr>
            <a:r>
              <a:rPr lang="uk" sz="2500"/>
              <a:t>Just a n</a:t>
            </a:r>
            <a:r>
              <a:rPr lang="uk" sz="2500"/>
              <a:t>ode in modular malware.</a:t>
            </a:r>
            <a:endParaRPr sz="2500"/>
          </a:p>
          <a:p>
            <a:pPr indent="-387350" lvl="0" marL="457200" rtl="0" algn="l">
              <a:spcBef>
                <a:spcPts val="0"/>
              </a:spcBef>
              <a:spcAft>
                <a:spcPts val="0"/>
              </a:spcAft>
              <a:buSzPts val="2500"/>
              <a:buChar char="●"/>
            </a:pPr>
            <a:r>
              <a:rPr lang="uk" sz="2500"/>
              <a:t>Diverse techniques and new ones are appearing.</a:t>
            </a:r>
            <a:endParaRPr sz="2500"/>
          </a:p>
          <a:p>
            <a:pPr indent="-387350" lvl="0" marL="457200" rtl="0" algn="l">
              <a:spcBef>
                <a:spcPts val="0"/>
              </a:spcBef>
              <a:spcAft>
                <a:spcPts val="0"/>
              </a:spcAft>
              <a:buSzPts val="2500"/>
              <a:buChar char="●"/>
            </a:pPr>
            <a:r>
              <a:rPr lang="uk" sz="2500"/>
              <a:t>Comes in many forms, not only media.</a:t>
            </a:r>
            <a:endParaRPr sz="2500"/>
          </a:p>
          <a:p>
            <a:pPr indent="-387350" lvl="0" marL="457200" rtl="0" algn="l">
              <a:spcBef>
                <a:spcPts val="0"/>
              </a:spcBef>
              <a:spcAft>
                <a:spcPts val="0"/>
              </a:spcAft>
              <a:buSzPts val="2500"/>
              <a:buChar char="●"/>
            </a:pPr>
            <a:r>
              <a:rPr lang="uk" sz="2500"/>
              <a:t>Is a form of covert channels.</a:t>
            </a:r>
            <a:endParaRPr sz="2500"/>
          </a:p>
          <a:p>
            <a:pPr indent="0" lvl="0" marL="0" rtl="0" algn="l">
              <a:spcBef>
                <a:spcPts val="1200"/>
              </a:spcBef>
              <a:spcAft>
                <a:spcPts val="1200"/>
              </a:spcAft>
              <a:buNone/>
            </a:pPr>
            <a:r>
              <a:t/>
            </a:r>
            <a:endParaRPr/>
          </a:p>
        </p:txBody>
      </p:sp>
      <p:pic>
        <p:nvPicPr>
          <p:cNvPr id="288" name="Google Shape;288;p51"/>
          <p:cNvPicPr preferRelativeResize="0"/>
          <p:nvPr/>
        </p:nvPicPr>
        <p:blipFill>
          <a:blip r:embed="rId3">
            <a:alphaModFix/>
          </a:blip>
          <a:stretch>
            <a:fillRect/>
          </a:stretch>
        </p:blipFill>
        <p:spPr>
          <a:xfrm>
            <a:off x="5199750" y="1539350"/>
            <a:ext cx="3944250" cy="26426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uk"/>
              <a:t>Introduction</a:t>
            </a:r>
            <a:endParaRPr/>
          </a:p>
        </p:txBody>
      </p:sp>
      <p:sp>
        <p:nvSpPr>
          <p:cNvPr id="74" name="Google Shape;74;p1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61950" lvl="0" marL="457200" rtl="0" algn="l">
              <a:spcBef>
                <a:spcPts val="0"/>
              </a:spcBef>
              <a:spcAft>
                <a:spcPts val="0"/>
              </a:spcAft>
              <a:buSzPts val="2100"/>
              <a:buChar char="●"/>
            </a:pPr>
            <a:r>
              <a:rPr b="1" lang="uk" sz="2100"/>
              <a:t>Case Studies</a:t>
            </a:r>
            <a:endParaRPr b="1" sz="2100"/>
          </a:p>
          <a:p>
            <a:pPr indent="-361950" lvl="0" marL="457200" rtl="0" algn="l">
              <a:spcBef>
                <a:spcPts val="0"/>
              </a:spcBef>
              <a:spcAft>
                <a:spcPts val="0"/>
              </a:spcAft>
              <a:buSzPts val="2100"/>
              <a:buChar char="●"/>
            </a:pPr>
            <a:r>
              <a:rPr b="1" lang="uk" sz="2100"/>
              <a:t>Experiment</a:t>
            </a:r>
            <a:endParaRPr b="1" sz="2100"/>
          </a:p>
          <a:p>
            <a:pPr indent="-361950" lvl="0" marL="457200" rtl="0" algn="l">
              <a:spcBef>
                <a:spcPts val="0"/>
              </a:spcBef>
              <a:spcAft>
                <a:spcPts val="0"/>
              </a:spcAft>
              <a:buSzPts val="2100"/>
              <a:buChar char="●"/>
            </a:pPr>
            <a:r>
              <a:rPr b="1" lang="uk" sz="2100"/>
              <a:t>Steganalysis</a:t>
            </a:r>
            <a:endParaRPr b="1" sz="2100"/>
          </a:p>
          <a:p>
            <a:pPr indent="-361950" lvl="0" marL="457200" rtl="0" algn="l">
              <a:spcBef>
                <a:spcPts val="0"/>
              </a:spcBef>
              <a:spcAft>
                <a:spcPts val="0"/>
              </a:spcAft>
              <a:buSzPts val="2100"/>
              <a:buChar char="●"/>
            </a:pPr>
            <a:r>
              <a:rPr b="1" lang="uk" sz="2100"/>
              <a:t>Mitigation</a:t>
            </a:r>
            <a:endParaRPr b="1" sz="2100"/>
          </a:p>
        </p:txBody>
      </p:sp>
      <p:sp>
        <p:nvSpPr>
          <p:cNvPr id="75" name="Google Shape;75;p16"/>
          <p:cNvSpPr txBox="1"/>
          <p:nvPr>
            <p:ph idx="1" type="body"/>
          </p:nvPr>
        </p:nvSpPr>
        <p:spPr>
          <a:xfrm>
            <a:off x="4362300" y="1932475"/>
            <a:ext cx="4663200" cy="2276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b="1" lang="uk" sz="2100">
                <a:solidFill>
                  <a:schemeClr val="lt1"/>
                </a:solidFill>
                <a:highlight>
                  <a:schemeClr val="dk1"/>
                </a:highlight>
              </a:rPr>
              <a:t>Analysis of how malware uses steganography techniques and how those can be mitigated.</a:t>
            </a:r>
            <a:endParaRPr b="1" sz="2100">
              <a:solidFill>
                <a:schemeClr val="lt1"/>
              </a:solidFill>
              <a:highlight>
                <a:schemeClr val="dk1"/>
              </a:highlight>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5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uk"/>
              <a:t>Forms of Steganography</a:t>
            </a:r>
            <a:endParaRPr/>
          </a:p>
        </p:txBody>
      </p:sp>
      <p:sp>
        <p:nvSpPr>
          <p:cNvPr id="294" name="Google Shape;294;p52"/>
          <p:cNvSpPr txBox="1"/>
          <p:nvPr>
            <p:ph idx="1" type="body"/>
          </p:nvPr>
        </p:nvSpPr>
        <p:spPr>
          <a:xfrm>
            <a:off x="423425" y="1282850"/>
            <a:ext cx="3750600" cy="3117600"/>
          </a:xfrm>
          <a:prstGeom prst="rect">
            <a:avLst/>
          </a:prstGeom>
        </p:spPr>
        <p:txBody>
          <a:bodyPr anchorCtr="0" anchor="t" bIns="91425" lIns="91425" spcFirstLastPara="1" rIns="91425" wrap="square" tIns="91425">
            <a:normAutofit/>
          </a:bodyPr>
          <a:lstStyle/>
          <a:p>
            <a:pPr indent="-406400" lvl="0" marL="457200" rtl="0" algn="l">
              <a:spcBef>
                <a:spcPts val="0"/>
              </a:spcBef>
              <a:spcAft>
                <a:spcPts val="0"/>
              </a:spcAft>
              <a:buSzPts val="2800"/>
              <a:buChar char="●"/>
            </a:pPr>
            <a:r>
              <a:rPr lang="uk" sz="2800"/>
              <a:t>Object</a:t>
            </a:r>
            <a:endParaRPr sz="2800"/>
          </a:p>
          <a:p>
            <a:pPr indent="-381000" lvl="1" marL="914400" rtl="0" algn="l">
              <a:spcBef>
                <a:spcPts val="0"/>
              </a:spcBef>
              <a:spcAft>
                <a:spcPts val="0"/>
              </a:spcAft>
              <a:buSzPts val="2400"/>
              <a:buChar char="○"/>
            </a:pPr>
            <a:r>
              <a:rPr lang="uk" sz="2400"/>
              <a:t>media files</a:t>
            </a:r>
            <a:endParaRPr sz="2400"/>
          </a:p>
          <a:p>
            <a:pPr indent="-406400" lvl="0" marL="457200" rtl="0" algn="l">
              <a:spcBef>
                <a:spcPts val="0"/>
              </a:spcBef>
              <a:spcAft>
                <a:spcPts val="0"/>
              </a:spcAft>
              <a:buSzPts val="2800"/>
              <a:buChar char="●"/>
            </a:pPr>
            <a:r>
              <a:rPr lang="uk" sz="2800"/>
              <a:t>Platform</a:t>
            </a:r>
            <a:endParaRPr sz="2800"/>
          </a:p>
          <a:p>
            <a:pPr indent="-381000" lvl="1" marL="914400" rtl="0" algn="l">
              <a:spcBef>
                <a:spcPts val="0"/>
              </a:spcBef>
              <a:spcAft>
                <a:spcPts val="0"/>
              </a:spcAft>
              <a:buSzPts val="2400"/>
              <a:buChar char="○"/>
            </a:pPr>
            <a:r>
              <a:rPr lang="uk" sz="2400"/>
              <a:t>local channels</a:t>
            </a:r>
            <a:endParaRPr sz="2400"/>
          </a:p>
          <a:p>
            <a:pPr indent="-381000" lvl="1" marL="914400" rtl="0" algn="l">
              <a:spcBef>
                <a:spcPts val="0"/>
              </a:spcBef>
              <a:spcAft>
                <a:spcPts val="0"/>
              </a:spcAft>
              <a:buSzPts val="2400"/>
              <a:buChar char="○"/>
            </a:pPr>
            <a:r>
              <a:rPr lang="uk" sz="2400"/>
              <a:t>network channels</a:t>
            </a:r>
            <a:endParaRPr sz="2400"/>
          </a:p>
          <a:p>
            <a:pPr indent="0" lvl="0" marL="0" rtl="0" algn="l">
              <a:spcBef>
                <a:spcPts val="1200"/>
              </a:spcBef>
              <a:spcAft>
                <a:spcPts val="1200"/>
              </a:spcAft>
              <a:buNone/>
            </a:pPr>
            <a:r>
              <a:t/>
            </a:r>
            <a:endParaRPr/>
          </a:p>
        </p:txBody>
      </p:sp>
      <p:pic>
        <p:nvPicPr>
          <p:cNvPr id="295" name="Google Shape;295;p52"/>
          <p:cNvPicPr preferRelativeResize="0"/>
          <p:nvPr/>
        </p:nvPicPr>
        <p:blipFill>
          <a:blip r:embed="rId3">
            <a:alphaModFix/>
          </a:blip>
          <a:stretch>
            <a:fillRect/>
          </a:stretch>
        </p:blipFill>
        <p:spPr>
          <a:xfrm>
            <a:off x="5011325" y="661263"/>
            <a:ext cx="3820977" cy="3820977"/>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5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uk"/>
              <a:t>Techniques of Steganography</a:t>
            </a:r>
            <a:endParaRPr/>
          </a:p>
        </p:txBody>
      </p:sp>
      <p:sp>
        <p:nvSpPr>
          <p:cNvPr id="301" name="Google Shape;301;p5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uk"/>
              <a:t>Appending methods (</a:t>
            </a:r>
            <a:r>
              <a:rPr lang="uk"/>
              <a:t>😭</a:t>
            </a:r>
            <a:r>
              <a:rPr lang="uk"/>
              <a:t>): slack space, chunk allocation</a:t>
            </a:r>
            <a:endParaRPr/>
          </a:p>
          <a:p>
            <a:pPr indent="0" lvl="0" marL="0" rtl="0" algn="l">
              <a:spcBef>
                <a:spcPts val="1200"/>
              </a:spcBef>
              <a:spcAft>
                <a:spcPts val="1200"/>
              </a:spcAft>
              <a:buNone/>
            </a:pPr>
            <a:r>
              <a:rPr lang="uk"/>
              <a:t>Embedding methods (</a:t>
            </a:r>
            <a:r>
              <a:rPr lang="uk"/>
              <a:t>😀</a:t>
            </a:r>
            <a:r>
              <a:rPr lang="uk"/>
              <a:t>): LSB, F5, Spread-spectrum, RGB manipulation</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5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uk"/>
              <a:t>Detection of Steganography</a:t>
            </a:r>
            <a:endParaRPr/>
          </a:p>
          <a:p>
            <a:pPr indent="0" lvl="0" marL="0" rtl="0" algn="l">
              <a:spcBef>
                <a:spcPts val="0"/>
              </a:spcBef>
              <a:spcAft>
                <a:spcPts val="0"/>
              </a:spcAft>
              <a:buNone/>
            </a:pPr>
            <a:r>
              <a:t/>
            </a:r>
            <a:endParaRPr/>
          </a:p>
        </p:txBody>
      </p:sp>
      <p:sp>
        <p:nvSpPr>
          <p:cNvPr id="307" name="Google Shape;307;p54"/>
          <p:cNvSpPr txBox="1"/>
          <p:nvPr>
            <p:ph idx="1" type="body"/>
          </p:nvPr>
        </p:nvSpPr>
        <p:spPr>
          <a:xfrm>
            <a:off x="162700" y="1152475"/>
            <a:ext cx="4520700" cy="2428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uk" sz="2800"/>
              <a:t>Signature</a:t>
            </a:r>
            <a:endParaRPr b="1" sz="2800"/>
          </a:p>
          <a:p>
            <a:pPr indent="-361950" lvl="0" marL="457200" rtl="0" algn="l">
              <a:spcBef>
                <a:spcPts val="1200"/>
              </a:spcBef>
              <a:spcAft>
                <a:spcPts val="0"/>
              </a:spcAft>
              <a:buSzPts val="2100"/>
              <a:buChar char="●"/>
            </a:pPr>
            <a:r>
              <a:rPr lang="uk" sz="2100"/>
              <a:t>Compares to known signatures</a:t>
            </a:r>
            <a:endParaRPr sz="2100"/>
          </a:p>
          <a:p>
            <a:pPr indent="-361950" lvl="0" marL="457200" rtl="0" algn="l">
              <a:spcBef>
                <a:spcPts val="0"/>
              </a:spcBef>
              <a:spcAft>
                <a:spcPts val="0"/>
              </a:spcAft>
              <a:buSzPts val="2100"/>
              <a:buChar char="●"/>
            </a:pPr>
            <a:r>
              <a:rPr lang="uk" sz="2100"/>
              <a:t>Only researched algorithms</a:t>
            </a:r>
            <a:endParaRPr sz="2100"/>
          </a:p>
          <a:p>
            <a:pPr indent="-361950" lvl="0" marL="457200" rtl="0" algn="l">
              <a:spcBef>
                <a:spcPts val="0"/>
              </a:spcBef>
              <a:spcAft>
                <a:spcPts val="0"/>
              </a:spcAft>
              <a:buSzPts val="2100"/>
              <a:buChar char="●"/>
            </a:pPr>
            <a:r>
              <a:rPr lang="uk" sz="2100"/>
              <a:t>Differ in parameters being compared and datasets</a:t>
            </a:r>
            <a:endParaRPr sz="2100"/>
          </a:p>
        </p:txBody>
      </p:sp>
      <p:sp>
        <p:nvSpPr>
          <p:cNvPr id="308" name="Google Shape;308;p54"/>
          <p:cNvSpPr txBox="1"/>
          <p:nvPr>
            <p:ph idx="2" type="body"/>
          </p:nvPr>
        </p:nvSpPr>
        <p:spPr>
          <a:xfrm>
            <a:off x="4572000" y="1152475"/>
            <a:ext cx="4520700" cy="2503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uk" sz="2800"/>
              <a:t>Statistical</a:t>
            </a:r>
            <a:endParaRPr b="1" sz="2800"/>
          </a:p>
          <a:p>
            <a:pPr indent="-361950" lvl="0" marL="457200" rtl="0" algn="l">
              <a:spcBef>
                <a:spcPts val="1200"/>
              </a:spcBef>
              <a:spcAft>
                <a:spcPts val="0"/>
              </a:spcAft>
              <a:buSzPts val="2100"/>
              <a:buChar char="●"/>
            </a:pPr>
            <a:r>
              <a:rPr lang="uk" sz="2100"/>
              <a:t>Compares</a:t>
            </a:r>
            <a:r>
              <a:rPr lang="uk" sz="2100"/>
              <a:t> to “clean” datasets</a:t>
            </a:r>
            <a:endParaRPr sz="2100"/>
          </a:p>
          <a:p>
            <a:pPr indent="-361950" lvl="0" marL="457200" rtl="0" algn="l">
              <a:spcBef>
                <a:spcPts val="0"/>
              </a:spcBef>
              <a:spcAft>
                <a:spcPts val="0"/>
              </a:spcAft>
              <a:buSzPts val="2100"/>
              <a:buChar char="●"/>
            </a:pPr>
            <a:r>
              <a:rPr lang="uk" sz="2100"/>
              <a:t>Most</a:t>
            </a:r>
            <a:r>
              <a:rPr lang="uk" sz="2100"/>
              <a:t> algorithms, even new ones</a:t>
            </a:r>
            <a:endParaRPr sz="2100"/>
          </a:p>
          <a:p>
            <a:pPr indent="-361950" lvl="0" marL="457200" rtl="0" algn="l">
              <a:spcBef>
                <a:spcPts val="0"/>
              </a:spcBef>
              <a:spcAft>
                <a:spcPts val="0"/>
              </a:spcAft>
              <a:buSzPts val="2100"/>
              <a:buChar char="●"/>
            </a:pPr>
            <a:r>
              <a:rPr lang="uk" sz="2100"/>
              <a:t>Differ in parameters being compared</a:t>
            </a:r>
            <a:endParaRPr sz="2100"/>
          </a:p>
        </p:txBody>
      </p:sp>
      <p:sp>
        <p:nvSpPr>
          <p:cNvPr id="309" name="Google Shape;309;p54"/>
          <p:cNvSpPr txBox="1"/>
          <p:nvPr>
            <p:ph idx="2" type="body"/>
          </p:nvPr>
        </p:nvSpPr>
        <p:spPr>
          <a:xfrm>
            <a:off x="679500" y="4093475"/>
            <a:ext cx="8061300" cy="9123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b="1" lang="uk" sz="2800"/>
              <a:t>Machine Learning</a:t>
            </a:r>
            <a:r>
              <a:rPr lang="uk" sz="2800"/>
              <a:t>: combines ideas from both</a:t>
            </a:r>
            <a:endParaRPr sz="2800"/>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5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uk"/>
              <a:t>Mitigation Techniques</a:t>
            </a:r>
            <a:endParaRPr/>
          </a:p>
        </p:txBody>
      </p:sp>
      <p:sp>
        <p:nvSpPr>
          <p:cNvPr id="315" name="Google Shape;315;p55"/>
          <p:cNvSpPr txBox="1"/>
          <p:nvPr>
            <p:ph idx="1" type="body"/>
          </p:nvPr>
        </p:nvSpPr>
        <p:spPr>
          <a:xfrm>
            <a:off x="311700" y="1017725"/>
            <a:ext cx="8733300" cy="1278300"/>
          </a:xfrm>
          <a:prstGeom prst="rect">
            <a:avLst/>
          </a:prstGeom>
        </p:spPr>
        <p:txBody>
          <a:bodyPr anchorCtr="0" anchor="t" bIns="91425" lIns="91425" spcFirstLastPara="1" rIns="91425" wrap="square" tIns="91425">
            <a:normAutofit fontScale="92500"/>
          </a:bodyPr>
          <a:lstStyle/>
          <a:p>
            <a:pPr indent="0" lvl="0" marL="0" rtl="0" algn="l">
              <a:spcBef>
                <a:spcPts val="0"/>
              </a:spcBef>
              <a:spcAft>
                <a:spcPts val="0"/>
              </a:spcAft>
              <a:buNone/>
            </a:pPr>
            <a:r>
              <a:rPr b="1" lang="uk" sz="2600"/>
              <a:t>Media compression/overriding</a:t>
            </a:r>
            <a:endParaRPr b="1" sz="2600"/>
          </a:p>
          <a:p>
            <a:pPr indent="0" lvl="0" marL="0" rtl="0" algn="l">
              <a:spcBef>
                <a:spcPts val="1200"/>
              </a:spcBef>
              <a:spcAft>
                <a:spcPts val="1200"/>
              </a:spcAft>
              <a:buNone/>
            </a:pPr>
            <a:r>
              <a:rPr lang="uk" sz="2198"/>
              <a:t>Blind, modifies even clean data, in some cases inefficient or inapplicable.</a:t>
            </a:r>
            <a:endParaRPr sz="2198"/>
          </a:p>
        </p:txBody>
      </p:sp>
      <p:pic>
        <p:nvPicPr>
          <p:cNvPr id="316" name="Google Shape;316;p55"/>
          <p:cNvPicPr preferRelativeResize="0"/>
          <p:nvPr/>
        </p:nvPicPr>
        <p:blipFill>
          <a:blip r:embed="rId3">
            <a:alphaModFix/>
          </a:blip>
          <a:stretch>
            <a:fillRect/>
          </a:stretch>
        </p:blipFill>
        <p:spPr>
          <a:xfrm>
            <a:off x="2720775" y="2139700"/>
            <a:ext cx="3915151" cy="285480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5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uk"/>
              <a:t>Mitigation Techniques</a:t>
            </a:r>
            <a:endParaRPr/>
          </a:p>
        </p:txBody>
      </p:sp>
      <p:sp>
        <p:nvSpPr>
          <p:cNvPr id="322" name="Google Shape;322;p56"/>
          <p:cNvSpPr txBox="1"/>
          <p:nvPr>
            <p:ph idx="1" type="body"/>
          </p:nvPr>
        </p:nvSpPr>
        <p:spPr>
          <a:xfrm>
            <a:off x="311700" y="1152475"/>
            <a:ext cx="8520600" cy="2337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uk" sz="2400"/>
              <a:t>Detection + Mitigation (filtration)</a:t>
            </a:r>
            <a:endParaRPr b="1" sz="2400"/>
          </a:p>
          <a:p>
            <a:pPr indent="-381000" lvl="0" marL="457200" rtl="0" algn="l">
              <a:spcBef>
                <a:spcPts val="1200"/>
              </a:spcBef>
              <a:spcAft>
                <a:spcPts val="0"/>
              </a:spcAft>
              <a:buSzPts val="2400"/>
              <a:buChar char="●"/>
            </a:pPr>
            <a:r>
              <a:rPr lang="uk" sz="2400"/>
              <a:t>Leaves media as it is</a:t>
            </a:r>
            <a:endParaRPr sz="2400"/>
          </a:p>
          <a:p>
            <a:pPr indent="-381000" lvl="0" marL="457200" rtl="0" algn="l">
              <a:spcBef>
                <a:spcPts val="0"/>
              </a:spcBef>
              <a:spcAft>
                <a:spcPts val="0"/>
              </a:spcAft>
              <a:buSzPts val="2400"/>
              <a:buChar char="●"/>
            </a:pPr>
            <a:r>
              <a:rPr lang="uk" sz="2400"/>
              <a:t>Applicable to all forms of steganography</a:t>
            </a:r>
            <a:endParaRPr sz="2400"/>
          </a:p>
          <a:p>
            <a:pPr indent="-381000" lvl="0" marL="457200" rtl="0" algn="l">
              <a:spcBef>
                <a:spcPts val="0"/>
              </a:spcBef>
              <a:spcAft>
                <a:spcPts val="0"/>
              </a:spcAft>
              <a:buSzPts val="2400"/>
              <a:buChar char="●"/>
            </a:pPr>
            <a:r>
              <a:rPr lang="uk" sz="2400"/>
              <a:t>Most products rely on this logic</a:t>
            </a:r>
            <a:endParaRPr sz="2400"/>
          </a:p>
        </p:txBody>
      </p:sp>
      <p:pic>
        <p:nvPicPr>
          <p:cNvPr id="323" name="Google Shape;323;p56"/>
          <p:cNvPicPr preferRelativeResize="0"/>
          <p:nvPr/>
        </p:nvPicPr>
        <p:blipFill>
          <a:blip r:embed="rId3">
            <a:alphaModFix/>
          </a:blip>
          <a:stretch>
            <a:fillRect/>
          </a:stretch>
        </p:blipFill>
        <p:spPr>
          <a:xfrm>
            <a:off x="2905552" y="3159950"/>
            <a:ext cx="3332899" cy="187647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57"/>
          <p:cNvSpPr txBox="1"/>
          <p:nvPr>
            <p:ph type="title"/>
          </p:nvPr>
        </p:nvSpPr>
        <p:spPr>
          <a:xfrm>
            <a:off x="311700" y="114950"/>
            <a:ext cx="7701900" cy="755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uk"/>
              <a:t>Steganography Mitigation Products</a:t>
            </a:r>
            <a:endParaRPr/>
          </a:p>
        </p:txBody>
      </p:sp>
      <p:sp>
        <p:nvSpPr>
          <p:cNvPr id="329" name="Google Shape;329;p57"/>
          <p:cNvSpPr txBox="1"/>
          <p:nvPr>
            <p:ph idx="1" type="body"/>
          </p:nvPr>
        </p:nvSpPr>
        <p:spPr>
          <a:xfrm>
            <a:off x="654050" y="1389600"/>
            <a:ext cx="4227900" cy="3179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uk" sz="2100"/>
              <a:t>Local Dynamic</a:t>
            </a:r>
            <a:endParaRPr b="1" sz="2100"/>
          </a:p>
          <a:p>
            <a:pPr indent="-361950" lvl="0" marL="457200" rtl="0" algn="l">
              <a:spcBef>
                <a:spcPts val="1200"/>
              </a:spcBef>
              <a:spcAft>
                <a:spcPts val="0"/>
              </a:spcAft>
              <a:buSzPts val="2100"/>
              <a:buChar char="●"/>
            </a:pPr>
            <a:r>
              <a:rPr b="1" lang="uk" sz="2100"/>
              <a:t>TaintDroid (data labeling)</a:t>
            </a:r>
            <a:endParaRPr b="1" sz="2100"/>
          </a:p>
          <a:p>
            <a:pPr indent="-361950" lvl="0" marL="457200" rtl="0" algn="l">
              <a:spcBef>
                <a:spcPts val="0"/>
              </a:spcBef>
              <a:spcAft>
                <a:spcPts val="0"/>
              </a:spcAft>
              <a:buSzPts val="2100"/>
              <a:buChar char="●"/>
            </a:pPr>
            <a:r>
              <a:rPr b="1" lang="uk" sz="2100"/>
              <a:t>XManDroid (policy-based)</a:t>
            </a:r>
            <a:endParaRPr b="1" sz="2100"/>
          </a:p>
          <a:p>
            <a:pPr indent="0" lvl="0" marL="0" rtl="0" algn="l">
              <a:spcBef>
                <a:spcPts val="1200"/>
              </a:spcBef>
              <a:spcAft>
                <a:spcPts val="0"/>
              </a:spcAft>
              <a:buNone/>
            </a:pPr>
            <a:r>
              <a:rPr b="1" lang="uk" sz="2100"/>
              <a:t>Local Static</a:t>
            </a:r>
            <a:endParaRPr b="1" sz="2100"/>
          </a:p>
          <a:p>
            <a:pPr indent="-361950" lvl="0" marL="457200" rtl="0" algn="l">
              <a:spcBef>
                <a:spcPts val="1200"/>
              </a:spcBef>
              <a:spcAft>
                <a:spcPts val="0"/>
              </a:spcAft>
              <a:buSzPts val="2100"/>
              <a:buChar char="●"/>
            </a:pPr>
            <a:r>
              <a:rPr b="1" lang="uk" sz="2100"/>
              <a:t>CHEX (vulnerability detection)</a:t>
            </a:r>
            <a:endParaRPr b="1" sz="2100"/>
          </a:p>
        </p:txBody>
      </p:sp>
      <p:sp>
        <p:nvSpPr>
          <p:cNvPr id="330" name="Google Shape;330;p57"/>
          <p:cNvSpPr txBox="1"/>
          <p:nvPr>
            <p:ph idx="1" type="body"/>
          </p:nvPr>
        </p:nvSpPr>
        <p:spPr>
          <a:xfrm>
            <a:off x="4751450" y="1389600"/>
            <a:ext cx="4115700" cy="3179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uk" sz="2100"/>
              <a:t>Network</a:t>
            </a:r>
            <a:endParaRPr b="1" sz="2100"/>
          </a:p>
          <a:p>
            <a:pPr indent="-361950" lvl="0" marL="457200" rtl="0" algn="l">
              <a:spcBef>
                <a:spcPts val="1200"/>
              </a:spcBef>
              <a:spcAft>
                <a:spcPts val="0"/>
              </a:spcAft>
              <a:buSzPts val="2100"/>
              <a:buChar char="●"/>
            </a:pPr>
            <a:r>
              <a:rPr b="1" lang="uk" sz="2100"/>
              <a:t>Snort (cisco open-source)</a:t>
            </a:r>
            <a:endParaRPr b="1" sz="2100"/>
          </a:p>
          <a:p>
            <a:pPr indent="0" lvl="0" marL="0" rtl="0" algn="l">
              <a:spcBef>
                <a:spcPts val="1200"/>
              </a:spcBef>
              <a:spcAft>
                <a:spcPts val="1200"/>
              </a:spcAft>
              <a:buNone/>
            </a:pPr>
            <a:r>
              <a:t/>
            </a:r>
            <a:endParaRPr b="1" sz="2100"/>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5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just">
              <a:lnSpc>
                <a:spcPct val="150000"/>
              </a:lnSpc>
              <a:spcBef>
                <a:spcPts val="2000"/>
              </a:spcBef>
              <a:spcAft>
                <a:spcPts val="600"/>
              </a:spcAft>
              <a:buNone/>
            </a:pPr>
            <a:r>
              <a:rPr lang="uk" sz="2500"/>
              <a:t>Conclusion</a:t>
            </a:r>
            <a:endParaRPr sz="3300"/>
          </a:p>
        </p:txBody>
      </p:sp>
      <p:sp>
        <p:nvSpPr>
          <p:cNvPr id="336" name="Google Shape;336;p5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uk"/>
              <a:t>Steganography now used in real-world attacks</a:t>
            </a:r>
            <a:br>
              <a:rPr lang="uk"/>
            </a:br>
            <a:endParaRPr/>
          </a:p>
          <a:p>
            <a:pPr indent="-342900" lvl="0" marL="457200" rtl="0" algn="l">
              <a:spcBef>
                <a:spcPts val="0"/>
              </a:spcBef>
              <a:spcAft>
                <a:spcPts val="0"/>
              </a:spcAft>
              <a:buSzPts val="1800"/>
              <a:buChar char="●"/>
            </a:pPr>
            <a:r>
              <a:rPr lang="uk"/>
              <a:t>ClickFix &amp; Stegoloader bypass disk-based detection</a:t>
            </a:r>
            <a:br>
              <a:rPr lang="uk"/>
            </a:br>
            <a:endParaRPr/>
          </a:p>
          <a:p>
            <a:pPr indent="-342900" lvl="0" marL="457200" rtl="0" algn="l">
              <a:spcBef>
                <a:spcPts val="0"/>
              </a:spcBef>
              <a:spcAft>
                <a:spcPts val="0"/>
              </a:spcAft>
              <a:buSzPts val="1800"/>
              <a:buChar char="●"/>
            </a:pPr>
            <a:r>
              <a:rPr lang="uk"/>
              <a:t>Encrypted image payloads reduce forensic visibility</a:t>
            </a:r>
            <a:br>
              <a:rPr lang="uk"/>
            </a:br>
            <a:endParaRPr/>
          </a:p>
          <a:p>
            <a:pPr indent="-342900" lvl="0" marL="457200" rtl="0" algn="l">
              <a:spcBef>
                <a:spcPts val="0"/>
              </a:spcBef>
              <a:spcAft>
                <a:spcPts val="0"/>
              </a:spcAft>
              <a:buSzPts val="1800"/>
              <a:buChar char="●"/>
            </a:pPr>
            <a:r>
              <a:rPr lang="uk"/>
              <a:t>Future defense: detection + mitigation via machine learning</a:t>
            </a:r>
            <a:endParaRPr/>
          </a:p>
          <a:p>
            <a:pPr indent="0" lvl="0" marL="0" rtl="0" algn="l">
              <a:spcBef>
                <a:spcPts val="1200"/>
              </a:spcBef>
              <a:spcAft>
                <a:spcPts val="1200"/>
              </a:spcAft>
              <a:buNone/>
            </a:pPr>
            <a:r>
              <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59"/>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uk"/>
              <a:t>Q/A</a:t>
            </a:r>
            <a:endParaRPr/>
          </a:p>
        </p:txBody>
      </p:sp>
      <p:sp>
        <p:nvSpPr>
          <p:cNvPr id="342" name="Google Shape;342;p59"/>
          <p:cNvSpPr txBox="1"/>
          <p:nvPr/>
        </p:nvSpPr>
        <p:spPr>
          <a:xfrm>
            <a:off x="4848850" y="3280075"/>
            <a:ext cx="3000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uk">
                <a:solidFill>
                  <a:schemeClr val="accent2"/>
                </a:solidFill>
              </a:rPr>
              <a:t>Any questions?</a:t>
            </a:r>
            <a:endParaRPr>
              <a:solidFill>
                <a:schemeClr val="accent2"/>
              </a:solidFill>
            </a:endParaRPr>
          </a:p>
          <a:p>
            <a:pPr indent="0" lvl="0" marL="0" rtl="0" algn="l">
              <a:spcBef>
                <a:spcPts val="0"/>
              </a:spcBef>
              <a:spcAft>
                <a:spcPts val="0"/>
              </a:spcAft>
              <a:buNone/>
            </a:pPr>
            <a:r>
              <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6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uk"/>
              <a:t>References</a:t>
            </a:r>
            <a:endParaRPr/>
          </a:p>
        </p:txBody>
      </p:sp>
      <p:sp>
        <p:nvSpPr>
          <p:cNvPr id="348" name="Google Shape;348;p60"/>
          <p:cNvSpPr txBox="1"/>
          <p:nvPr/>
        </p:nvSpPr>
        <p:spPr>
          <a:xfrm>
            <a:off x="399225" y="974850"/>
            <a:ext cx="6621000" cy="1623900"/>
          </a:xfrm>
          <a:prstGeom prst="rect">
            <a:avLst/>
          </a:prstGeom>
          <a:noFill/>
          <a:ln>
            <a:noFill/>
          </a:ln>
        </p:spPr>
        <p:txBody>
          <a:bodyPr anchorCtr="0" anchor="t" bIns="91425" lIns="91425" spcFirstLastPara="1" rIns="91425" wrap="square" tIns="91425">
            <a:spAutoFit/>
          </a:bodyPr>
          <a:lstStyle/>
          <a:p>
            <a:pPr indent="-298450" lvl="0" marL="457200" rtl="0" algn="just">
              <a:lnSpc>
                <a:spcPct val="150000"/>
              </a:lnSpc>
              <a:spcBef>
                <a:spcPts val="1200"/>
              </a:spcBef>
              <a:spcAft>
                <a:spcPts val="0"/>
              </a:spcAft>
              <a:buClr>
                <a:schemeClr val="lt2"/>
              </a:buClr>
              <a:buSzPts val="1100"/>
              <a:buFont typeface="Times New Roman"/>
              <a:buAutoNum type="arabicPeriod"/>
            </a:pPr>
            <a:r>
              <a:rPr lang="uk" sz="1100">
                <a:solidFill>
                  <a:schemeClr val="lt2"/>
                </a:solidFill>
                <a:latin typeface="Times New Roman"/>
                <a:ea typeface="Times New Roman"/>
                <a:cs typeface="Times New Roman"/>
                <a:sym typeface="Times New Roman"/>
              </a:rPr>
              <a:t>Caviglione, L. &amp; Mazurczyk, W. 2022. ‘Never mind the malware, here’s the stegomalware’, IEEE Security &amp; Privacy, 20(5), pp. 101-106.</a:t>
            </a:r>
            <a:endParaRPr sz="1100">
              <a:solidFill>
                <a:schemeClr val="lt2"/>
              </a:solidFill>
              <a:latin typeface="Times New Roman"/>
              <a:ea typeface="Times New Roman"/>
              <a:cs typeface="Times New Roman"/>
              <a:sym typeface="Times New Roman"/>
            </a:endParaRPr>
          </a:p>
          <a:p>
            <a:pPr indent="-298450" lvl="0" marL="457200" rtl="0" algn="just">
              <a:lnSpc>
                <a:spcPct val="150000"/>
              </a:lnSpc>
              <a:spcBef>
                <a:spcPts val="0"/>
              </a:spcBef>
              <a:spcAft>
                <a:spcPts val="0"/>
              </a:spcAft>
              <a:buClr>
                <a:schemeClr val="lt2"/>
              </a:buClr>
              <a:buSzPts val="1100"/>
              <a:buFont typeface="Times New Roman"/>
              <a:buAutoNum type="arabicPeriod"/>
            </a:pPr>
            <a:r>
              <a:rPr lang="uk" sz="1100">
                <a:solidFill>
                  <a:schemeClr val="lt2"/>
                </a:solidFill>
                <a:latin typeface="Times New Roman"/>
                <a:ea typeface="Times New Roman"/>
                <a:cs typeface="Times New Roman"/>
                <a:sym typeface="Times New Roman"/>
              </a:rPr>
              <a:t>Unit, D.S.C.T. and Intelligence, T., 2015. Stegoloader: A stealthy information stealer. URL: https://www.secureworks.com/research/stegoloader-a-stealthy-information-stealer [access: 3.12. 2025].</a:t>
            </a:r>
            <a:endParaRPr sz="1100">
              <a:solidFill>
                <a:schemeClr val="lt2"/>
              </a:solidFill>
              <a:latin typeface="Times New Roman"/>
              <a:ea typeface="Times New Roman"/>
              <a:cs typeface="Times New Roman"/>
              <a:sym typeface="Times New Roman"/>
            </a:endParaRPr>
          </a:p>
          <a:p>
            <a:pPr indent="-298450" lvl="0" marL="457200" rtl="0" algn="just">
              <a:lnSpc>
                <a:spcPct val="150000"/>
              </a:lnSpc>
              <a:spcBef>
                <a:spcPts val="0"/>
              </a:spcBef>
              <a:spcAft>
                <a:spcPts val="0"/>
              </a:spcAft>
              <a:buClr>
                <a:schemeClr val="lt2"/>
              </a:buClr>
              <a:buSzPts val="1100"/>
              <a:buFont typeface="Times New Roman"/>
              <a:buAutoNum type="arabicPeriod"/>
            </a:pPr>
            <a:r>
              <a:rPr lang="uk" sz="1100">
                <a:solidFill>
                  <a:schemeClr val="lt2"/>
                </a:solidFill>
                <a:latin typeface="Times New Roman"/>
                <a:ea typeface="Times New Roman"/>
                <a:cs typeface="Times New Roman"/>
                <a:sym typeface="Times New Roman"/>
              </a:rPr>
              <a:t>Mazurczyk, W. and Caviglione, L. 2014. ‘Steganography in modern smartphones and mitigation techniques’, </a:t>
            </a:r>
            <a:r>
              <a:rPr i="1" lang="uk" sz="1100">
                <a:solidFill>
                  <a:schemeClr val="lt2"/>
                </a:solidFill>
                <a:latin typeface="Times New Roman"/>
                <a:ea typeface="Times New Roman"/>
                <a:cs typeface="Times New Roman"/>
                <a:sym typeface="Times New Roman"/>
              </a:rPr>
              <a:t>IEEE Communications Surveys &amp; Tutorials</a:t>
            </a:r>
            <a:r>
              <a:rPr lang="uk" sz="1100">
                <a:solidFill>
                  <a:schemeClr val="lt2"/>
                </a:solidFill>
                <a:latin typeface="Times New Roman"/>
                <a:ea typeface="Times New Roman"/>
                <a:cs typeface="Times New Roman"/>
                <a:sym typeface="Times New Roman"/>
              </a:rPr>
              <a:t>, 17(1), pp. 334–357.</a:t>
            </a:r>
            <a:endParaRPr sz="1100">
              <a:solidFill>
                <a:schemeClr val="lt2"/>
              </a:solidFill>
              <a:latin typeface="Times New Roman"/>
              <a:ea typeface="Times New Roman"/>
              <a:cs typeface="Times New Roman"/>
              <a:sym typeface="Times New Roman"/>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17"/>
          <p:cNvSpPr txBox="1"/>
          <p:nvPr>
            <p:ph type="ctrTitle"/>
          </p:nvPr>
        </p:nvSpPr>
        <p:spPr>
          <a:xfrm>
            <a:off x="253833" y="265400"/>
            <a:ext cx="8521200" cy="8424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SzPts val="990"/>
              <a:buNone/>
            </a:pPr>
            <a:r>
              <a:rPr lang="uk" sz="3000"/>
              <a:t>Background: How Steganography Actually Works</a:t>
            </a:r>
            <a:endParaRPr sz="3000"/>
          </a:p>
        </p:txBody>
      </p:sp>
      <p:sp>
        <p:nvSpPr>
          <p:cNvPr id="81" name="Google Shape;81;p17"/>
          <p:cNvSpPr txBox="1"/>
          <p:nvPr>
            <p:ph idx="1" type="subTitle"/>
          </p:nvPr>
        </p:nvSpPr>
        <p:spPr>
          <a:xfrm>
            <a:off x="253825" y="1093400"/>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uk"/>
              <a:t>and Why It’s a Nightmare for Forensics</a:t>
            </a:r>
            <a:endParaRPr/>
          </a:p>
        </p:txBody>
      </p:sp>
      <p:pic>
        <p:nvPicPr>
          <p:cNvPr id="82" name="Google Shape;82;p17"/>
          <p:cNvPicPr preferRelativeResize="0"/>
          <p:nvPr/>
        </p:nvPicPr>
        <p:blipFill>
          <a:blip r:embed="rId3">
            <a:alphaModFix/>
          </a:blip>
          <a:stretch>
            <a:fillRect/>
          </a:stretch>
        </p:blipFill>
        <p:spPr>
          <a:xfrm>
            <a:off x="1869375" y="1695400"/>
            <a:ext cx="5405225" cy="3040425"/>
          </a:xfrm>
          <a:prstGeom prst="rect">
            <a:avLst/>
          </a:prstGeom>
          <a:noFill/>
          <a:ln>
            <a:noFill/>
          </a:ln>
        </p:spPr>
      </p:pic>
      <p:sp>
        <p:nvSpPr>
          <p:cNvPr id="83" name="Google Shape;83;p17"/>
          <p:cNvSpPr txBox="1"/>
          <p:nvPr/>
        </p:nvSpPr>
        <p:spPr>
          <a:xfrm>
            <a:off x="2395588" y="4735825"/>
            <a:ext cx="5317200" cy="38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uk" sz="900">
                <a:solidFill>
                  <a:schemeClr val="dk1"/>
                </a:solidFill>
              </a:rPr>
              <a:t>image taken from https://www.wired.com/story/steganography-hacker-lexicon/</a:t>
            </a:r>
            <a:endParaRPr sz="900">
              <a:solidFill>
                <a:schemeClr val="dk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8"/>
          <p:cNvSpPr txBox="1"/>
          <p:nvPr>
            <p:ph type="title"/>
          </p:nvPr>
        </p:nvSpPr>
        <p:spPr>
          <a:xfrm>
            <a:off x="311700" y="363500"/>
            <a:ext cx="8520600" cy="8418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uk"/>
              <a:t>Steganalysis: The Uphill Battle of Detection</a:t>
            </a:r>
            <a:endParaRPr/>
          </a:p>
        </p:txBody>
      </p:sp>
      <p:pic>
        <p:nvPicPr>
          <p:cNvPr id="89" name="Google Shape;89;p18"/>
          <p:cNvPicPr preferRelativeResize="0"/>
          <p:nvPr/>
        </p:nvPicPr>
        <p:blipFill>
          <a:blip r:embed="rId3">
            <a:alphaModFix/>
          </a:blip>
          <a:stretch>
            <a:fillRect/>
          </a:stretch>
        </p:blipFill>
        <p:spPr>
          <a:xfrm>
            <a:off x="1853200" y="1257325"/>
            <a:ext cx="5437600" cy="3476599"/>
          </a:xfrm>
          <a:prstGeom prst="rect">
            <a:avLst/>
          </a:prstGeom>
          <a:noFill/>
          <a:ln>
            <a:noFill/>
          </a:ln>
        </p:spPr>
      </p:pic>
      <p:sp>
        <p:nvSpPr>
          <p:cNvPr id="90" name="Google Shape;90;p18"/>
          <p:cNvSpPr txBox="1"/>
          <p:nvPr/>
        </p:nvSpPr>
        <p:spPr>
          <a:xfrm>
            <a:off x="2765925" y="4733925"/>
            <a:ext cx="4560000" cy="38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uk" sz="800">
                <a:solidFill>
                  <a:schemeClr val="dk1"/>
                </a:solidFill>
              </a:rPr>
              <a:t>image taken from https://www.giac.org/paper/gsec/707/steganalysis-overview/101589</a:t>
            </a:r>
            <a:endParaRPr sz="800">
              <a:solidFill>
                <a:schemeClr val="dk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uk"/>
              <a:t>Case Studies</a:t>
            </a:r>
            <a:endParaRPr/>
          </a:p>
        </p:txBody>
      </p:sp>
      <p:sp>
        <p:nvSpPr>
          <p:cNvPr id="96" name="Google Shape;96;p1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uk"/>
              <a:t>Case Study 1 – Stegoloader</a:t>
            </a:r>
            <a:endParaRPr/>
          </a:p>
          <a:p>
            <a:pPr indent="-342900" lvl="0" marL="457200" rtl="0" algn="l">
              <a:spcBef>
                <a:spcPts val="0"/>
              </a:spcBef>
              <a:spcAft>
                <a:spcPts val="0"/>
              </a:spcAft>
              <a:buSzPts val="1800"/>
              <a:buChar char="-"/>
            </a:pPr>
            <a:r>
              <a:rPr lang="uk"/>
              <a:t>Case Study 2 – The "ClickFix" Campaign</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uk"/>
              <a:t>Case Study 1 – Stegoloader</a:t>
            </a:r>
            <a:endParaRPr/>
          </a:p>
        </p:txBody>
      </p:sp>
      <p:sp>
        <p:nvSpPr>
          <p:cNvPr id="102" name="Google Shape;102;p2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uk"/>
              <a:t>camouflage its primary executable code among legitimate-looking PNG images</a:t>
            </a:r>
            <a:endParaRPr/>
          </a:p>
          <a:p>
            <a:pPr indent="-342900" lvl="0" marL="457200" rtl="0" algn="l">
              <a:spcBef>
                <a:spcPts val="1200"/>
              </a:spcBef>
              <a:spcAft>
                <a:spcPts val="0"/>
              </a:spcAft>
              <a:buSzPts val="1800"/>
              <a:buChar char="-"/>
            </a:pPr>
            <a:r>
              <a:rPr lang="uk"/>
              <a:t>discovered in 2013 by Dell SecureWorks CTU</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uk"/>
              <a:t>Case Study 1 – Stegoloader</a:t>
            </a:r>
            <a:endParaRPr/>
          </a:p>
        </p:txBody>
      </p:sp>
      <p:sp>
        <p:nvSpPr>
          <p:cNvPr id="108" name="Google Shape;108;p2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uk"/>
              <a:t>Technical Analysis</a:t>
            </a:r>
            <a:endParaRPr/>
          </a:p>
          <a:p>
            <a:pPr indent="-342900" lvl="0" marL="457200" rtl="0" algn="l">
              <a:spcBef>
                <a:spcPts val="1200"/>
              </a:spcBef>
              <a:spcAft>
                <a:spcPts val="0"/>
              </a:spcAft>
              <a:buSzPts val="1800"/>
              <a:buChar char="-"/>
            </a:pPr>
            <a:r>
              <a:rPr lang="uk"/>
              <a:t>deployment module</a:t>
            </a:r>
            <a:endParaRPr/>
          </a:p>
          <a:p>
            <a:pPr indent="-342900" lvl="0" marL="457200" rtl="0" algn="l">
              <a:spcBef>
                <a:spcPts val="0"/>
              </a:spcBef>
              <a:spcAft>
                <a:spcPts val="0"/>
              </a:spcAft>
              <a:buSzPts val="1800"/>
              <a:buChar char="-"/>
            </a:pPr>
            <a:r>
              <a:rPr lang="uk"/>
              <a:t>main module</a:t>
            </a:r>
            <a:endParaRPr/>
          </a:p>
          <a:p>
            <a:pPr indent="-342900" lvl="0" marL="457200" rtl="0" algn="l">
              <a:spcBef>
                <a:spcPts val="0"/>
              </a:spcBef>
              <a:spcAft>
                <a:spcPts val="0"/>
              </a:spcAft>
              <a:buSzPts val="1800"/>
              <a:buChar char="-"/>
            </a:pPr>
            <a:r>
              <a:rPr lang="uk"/>
              <a:t>optional add-on modules</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